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handoutMasterIdLst>
    <p:handoutMasterId r:id="rId157"/>
  </p:handoutMasterIdLst>
  <p:sldIdLst>
    <p:sldId id="256" r:id="rId2"/>
    <p:sldId id="589" r:id="rId3"/>
    <p:sldId id="347" r:id="rId4"/>
    <p:sldId id="259" r:id="rId5"/>
    <p:sldId id="395" r:id="rId6"/>
    <p:sldId id="379" r:id="rId7"/>
    <p:sldId id="394" r:id="rId8"/>
    <p:sldId id="464" r:id="rId9"/>
    <p:sldId id="465" r:id="rId10"/>
    <p:sldId id="261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582" r:id="rId24"/>
    <p:sldId id="397" r:id="rId25"/>
    <p:sldId id="470" r:id="rId26"/>
    <p:sldId id="471" r:id="rId27"/>
    <p:sldId id="467" r:id="rId28"/>
    <p:sldId id="468" r:id="rId29"/>
    <p:sldId id="430" r:id="rId30"/>
    <p:sldId id="431" r:id="rId31"/>
    <p:sldId id="398" r:id="rId32"/>
    <p:sldId id="432" r:id="rId33"/>
    <p:sldId id="564" r:id="rId34"/>
    <p:sldId id="356" r:id="rId35"/>
    <p:sldId id="400" r:id="rId36"/>
    <p:sldId id="583" r:id="rId37"/>
    <p:sldId id="584" r:id="rId38"/>
    <p:sldId id="573" r:id="rId39"/>
    <p:sldId id="574" r:id="rId40"/>
    <p:sldId id="575" r:id="rId41"/>
    <p:sldId id="590" r:id="rId42"/>
    <p:sldId id="576" r:id="rId43"/>
    <p:sldId id="588" r:id="rId44"/>
    <p:sldId id="577" r:id="rId45"/>
    <p:sldId id="578" r:id="rId46"/>
    <p:sldId id="579" r:id="rId47"/>
    <p:sldId id="580" r:id="rId48"/>
    <p:sldId id="309" r:id="rId49"/>
    <p:sldId id="410" r:id="rId50"/>
    <p:sldId id="532" r:id="rId51"/>
    <p:sldId id="533" r:id="rId52"/>
    <p:sldId id="534" r:id="rId53"/>
    <p:sldId id="535" r:id="rId54"/>
    <p:sldId id="568" r:id="rId55"/>
    <p:sldId id="536" r:id="rId56"/>
    <p:sldId id="537" r:id="rId57"/>
    <p:sldId id="569" r:id="rId58"/>
    <p:sldId id="357" r:id="rId59"/>
    <p:sldId id="516" r:id="rId60"/>
    <p:sldId id="517" r:id="rId61"/>
    <p:sldId id="518" r:id="rId62"/>
    <p:sldId id="519" r:id="rId63"/>
    <p:sldId id="358" r:id="rId64"/>
    <p:sldId id="551" r:id="rId65"/>
    <p:sldId id="506" r:id="rId66"/>
    <p:sldId id="507" r:id="rId67"/>
    <p:sldId id="552" r:id="rId68"/>
    <p:sldId id="508" r:id="rId69"/>
    <p:sldId id="553" r:id="rId70"/>
    <p:sldId id="351" r:id="rId71"/>
    <p:sldId id="554" r:id="rId72"/>
    <p:sldId id="571" r:id="rId73"/>
    <p:sldId id="504" r:id="rId74"/>
    <p:sldId id="509" r:id="rId75"/>
    <p:sldId id="359" r:id="rId76"/>
    <p:sldId id="352" r:id="rId77"/>
    <p:sldId id="510" r:id="rId78"/>
    <p:sldId id="511" r:id="rId79"/>
    <p:sldId id="354" r:id="rId80"/>
    <p:sldId id="513" r:id="rId81"/>
    <p:sldId id="512" r:id="rId82"/>
    <p:sldId id="515" r:id="rId83"/>
    <p:sldId id="328" r:id="rId84"/>
    <p:sldId id="514" r:id="rId85"/>
    <p:sldId id="404" r:id="rId86"/>
    <p:sldId id="271" r:id="rId87"/>
    <p:sldId id="550" r:id="rId88"/>
    <p:sldId id="284" r:id="rId89"/>
    <p:sldId id="441" r:id="rId90"/>
    <p:sldId id="442" r:id="rId91"/>
    <p:sldId id="443" r:id="rId92"/>
    <p:sldId id="444" r:id="rId93"/>
    <p:sldId id="286" r:id="rId94"/>
    <p:sldId id="566" r:id="rId95"/>
    <p:sldId id="544" r:id="rId96"/>
    <p:sldId id="545" r:id="rId97"/>
    <p:sldId id="555" r:id="rId98"/>
    <p:sldId id="547" r:id="rId99"/>
    <p:sldId id="548" r:id="rId100"/>
    <p:sldId id="549" r:id="rId101"/>
    <p:sldId id="373" r:id="rId102"/>
    <p:sldId id="570" r:id="rId103"/>
    <p:sldId id="538" r:id="rId104"/>
    <p:sldId id="539" r:id="rId105"/>
    <p:sldId id="540" r:id="rId106"/>
    <p:sldId id="572" r:id="rId107"/>
    <p:sldId id="472" r:id="rId108"/>
    <p:sldId id="473" r:id="rId109"/>
    <p:sldId id="521" r:id="rId110"/>
    <p:sldId id="381" r:id="rId111"/>
    <p:sldId id="390" r:id="rId112"/>
    <p:sldId id="481" r:id="rId113"/>
    <p:sldId id="484" r:id="rId114"/>
    <p:sldId id="520" r:id="rId115"/>
    <p:sldId id="480" r:id="rId116"/>
    <p:sldId id="479" r:id="rId117"/>
    <p:sldId id="478" r:id="rId118"/>
    <p:sldId id="493" r:id="rId119"/>
    <p:sldId id="541" r:id="rId120"/>
    <p:sldId id="542" r:id="rId121"/>
    <p:sldId id="530" r:id="rId122"/>
    <p:sldId id="526" r:id="rId123"/>
    <p:sldId id="527" r:id="rId124"/>
    <p:sldId id="556" r:id="rId125"/>
    <p:sldId id="565" r:id="rId126"/>
    <p:sldId id="391" r:id="rId127"/>
    <p:sldId id="457" r:id="rId128"/>
    <p:sldId id="458" r:id="rId129"/>
    <p:sldId id="559" r:id="rId130"/>
    <p:sldId id="383" r:id="rId131"/>
    <p:sldId id="560" r:id="rId132"/>
    <p:sldId id="561" r:id="rId133"/>
    <p:sldId id="562" r:id="rId134"/>
    <p:sldId id="563" r:id="rId135"/>
    <p:sldId id="387" r:id="rId136"/>
    <p:sldId id="460" r:id="rId137"/>
    <p:sldId id="446" r:id="rId138"/>
    <p:sldId id="447" r:id="rId139"/>
    <p:sldId id="448" r:id="rId140"/>
    <p:sldId id="449" r:id="rId141"/>
    <p:sldId id="450" r:id="rId142"/>
    <p:sldId id="451" r:id="rId143"/>
    <p:sldId id="452" r:id="rId144"/>
    <p:sldId id="453" r:id="rId145"/>
    <p:sldId id="454" r:id="rId146"/>
    <p:sldId id="487" r:id="rId147"/>
    <p:sldId id="486" r:id="rId148"/>
    <p:sldId id="488" r:id="rId149"/>
    <p:sldId id="489" r:id="rId150"/>
    <p:sldId id="490" r:id="rId151"/>
    <p:sldId id="491" r:id="rId152"/>
    <p:sldId id="496" r:id="rId153"/>
    <p:sldId id="494" r:id="rId154"/>
    <p:sldId id="495" r:id="rId15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653"/>
    <a:srgbClr val="FF0000"/>
    <a:srgbClr val="3399FF"/>
    <a:srgbClr val="66CC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48236F-42FC-4F5E-DAA5-98548EB41DB8}" v="3" dt="2019-09-12T00:16:42.9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74" y="54"/>
      </p:cViewPr>
      <p:guideLst>
        <p:guide orient="horz" pos="720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Larmer" userId="S::15ecl6@queensu.ca::4b5f93b7-6d73-4311-99fc-5bb5c8b26015" providerId="AD" clId="Web-{FA48236F-42FC-4F5E-DAA5-98548EB41DB8}"/>
    <pc:docChg chg="modSld">
      <pc:chgData name="Eric Larmer" userId="S::15ecl6@queensu.ca::4b5f93b7-6d73-4311-99fc-5bb5c8b26015" providerId="AD" clId="Web-{FA48236F-42FC-4F5E-DAA5-98548EB41DB8}" dt="2019-09-12T00:16:42.964" v="2" actId="1076"/>
      <pc:docMkLst>
        <pc:docMk/>
      </pc:docMkLst>
      <pc:sldChg chg="modSp">
        <pc:chgData name="Eric Larmer" userId="S::15ecl6@queensu.ca::4b5f93b7-6d73-4311-99fc-5bb5c8b26015" providerId="AD" clId="Web-{FA48236F-42FC-4F5E-DAA5-98548EB41DB8}" dt="2019-09-12T00:16:42.964" v="2" actId="1076"/>
        <pc:sldMkLst>
          <pc:docMk/>
          <pc:sldMk cId="0" sldId="400"/>
        </pc:sldMkLst>
        <pc:picChg chg="mod">
          <ac:chgData name="Eric Larmer" userId="S::15ecl6@queensu.ca::4b5f93b7-6d73-4311-99fc-5bb5c8b26015" providerId="AD" clId="Web-{FA48236F-42FC-4F5E-DAA5-98548EB41DB8}" dt="2019-09-12T00:16:42.964" v="2" actId="1076"/>
          <ac:picMkLst>
            <pc:docMk/>
            <pc:sldMk cId="0" sldId="400"/>
            <ac:picMk id="4" creationId="{1523A370-6EDF-4CA9-8C40-EF9A0D94A97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43C4B-480A-41D6-9411-1EB1C940FA95}" type="doc">
      <dgm:prSet loTypeId="urn:microsoft.com/office/officeart/2005/8/layout/hProcess10" loCatId="picture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95699C64-E99B-4521-8AFA-4933573BC910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800" b="1"/>
            <a:t>Problem</a:t>
          </a:r>
          <a:endParaRPr lang="en-CA" sz="1800" b="1"/>
        </a:p>
      </dgm:t>
    </dgm:pt>
    <dgm:pt modelId="{9C0316D1-1130-4388-8AFF-8285B66ABE12}" type="parTrans" cxnId="{E1F36A95-B950-4DF9-A44D-8767B41C2CD3}">
      <dgm:prSet/>
      <dgm:spPr/>
      <dgm:t>
        <a:bodyPr/>
        <a:lstStyle/>
        <a:p>
          <a:endParaRPr lang="en-CA"/>
        </a:p>
      </dgm:t>
    </dgm:pt>
    <dgm:pt modelId="{F633B1AA-FB23-46C2-937D-32859757DABD}" type="sibTrans" cxnId="{E1F36A95-B950-4DF9-A44D-8767B41C2CD3}">
      <dgm:prSet/>
      <dgm:spPr/>
      <dgm:t>
        <a:bodyPr/>
        <a:lstStyle/>
        <a:p>
          <a:endParaRPr lang="en-CA"/>
        </a:p>
      </dgm:t>
    </dgm:pt>
    <dgm:pt modelId="{19DD68A8-590C-4F58-820E-8E421886DF82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800" b="1"/>
            <a:t>Experiment</a:t>
          </a:r>
          <a:endParaRPr lang="en-CA" sz="1800" b="1"/>
        </a:p>
      </dgm:t>
    </dgm:pt>
    <dgm:pt modelId="{747E6166-D188-4C91-8883-35F545E6D827}" type="parTrans" cxnId="{37DC3040-C115-4D5D-AE51-718044D25BD7}">
      <dgm:prSet/>
      <dgm:spPr/>
      <dgm:t>
        <a:bodyPr/>
        <a:lstStyle/>
        <a:p>
          <a:endParaRPr lang="en-CA"/>
        </a:p>
      </dgm:t>
    </dgm:pt>
    <dgm:pt modelId="{68348FA3-F0EE-4530-B098-91B0646C2DCF}" type="sibTrans" cxnId="{37DC3040-C115-4D5D-AE51-718044D25BD7}">
      <dgm:prSet/>
      <dgm:spPr/>
      <dgm:t>
        <a:bodyPr/>
        <a:lstStyle/>
        <a:p>
          <a:endParaRPr lang="en-CA"/>
        </a:p>
      </dgm:t>
    </dgm:pt>
    <dgm:pt modelId="{2B4B36DF-E53C-4A8D-9071-A3EFCD482C55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100"/>
            <a:t>Subject space-grade materials to orbital decay</a:t>
          </a:r>
          <a:endParaRPr lang="en-CA" sz="1100"/>
        </a:p>
      </dgm:t>
    </dgm:pt>
    <dgm:pt modelId="{554A9E1E-BB21-4334-B2CA-0F49AD673014}" type="parTrans" cxnId="{1D1BAAF3-ED87-4BCE-9EC2-D970F3BDDB5D}">
      <dgm:prSet/>
      <dgm:spPr/>
      <dgm:t>
        <a:bodyPr/>
        <a:lstStyle/>
        <a:p>
          <a:endParaRPr lang="en-CA"/>
        </a:p>
      </dgm:t>
    </dgm:pt>
    <dgm:pt modelId="{B3D82756-D093-458A-90C6-2763DC36C735}" type="sibTrans" cxnId="{1D1BAAF3-ED87-4BCE-9EC2-D970F3BDDB5D}">
      <dgm:prSet/>
      <dgm:spPr/>
      <dgm:t>
        <a:bodyPr/>
        <a:lstStyle/>
        <a:p>
          <a:endParaRPr lang="en-CA"/>
        </a:p>
      </dgm:t>
    </dgm:pt>
    <dgm:pt modelId="{91234A3D-9858-420C-803C-176EBF7251F7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100"/>
            <a:t>Measure spectral reflectance change over time</a:t>
          </a:r>
          <a:endParaRPr lang="en-CA" sz="1100"/>
        </a:p>
      </dgm:t>
    </dgm:pt>
    <dgm:pt modelId="{0C0FAA7F-7F78-41A9-8961-442519B07C6E}" type="parTrans" cxnId="{2AC3CF70-C561-49DC-B43E-523B4216B3B2}">
      <dgm:prSet/>
      <dgm:spPr/>
      <dgm:t>
        <a:bodyPr/>
        <a:lstStyle/>
        <a:p>
          <a:endParaRPr lang="en-CA"/>
        </a:p>
      </dgm:t>
    </dgm:pt>
    <dgm:pt modelId="{A26F0693-32D9-4C50-A3C5-B09A973D5B19}" type="sibTrans" cxnId="{2AC3CF70-C561-49DC-B43E-523B4216B3B2}">
      <dgm:prSet/>
      <dgm:spPr/>
      <dgm:t>
        <a:bodyPr/>
        <a:lstStyle/>
        <a:p>
          <a:endParaRPr lang="en-CA"/>
        </a:p>
      </dgm:t>
    </dgm:pt>
    <dgm:pt modelId="{335D4370-E257-4594-A4A2-FA5C04DE3E54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800" b="1"/>
            <a:t>Result</a:t>
          </a:r>
          <a:endParaRPr lang="en-CA" sz="1800" b="1"/>
        </a:p>
      </dgm:t>
    </dgm:pt>
    <dgm:pt modelId="{A7750867-3195-4AFB-BB2D-46646895B435}" type="parTrans" cxnId="{9C8B78E2-C9BB-44BF-B7EB-B89E48ECFB54}">
      <dgm:prSet/>
      <dgm:spPr/>
      <dgm:t>
        <a:bodyPr/>
        <a:lstStyle/>
        <a:p>
          <a:endParaRPr lang="en-CA"/>
        </a:p>
      </dgm:t>
    </dgm:pt>
    <dgm:pt modelId="{D52AB93A-78D1-42BE-8E62-31C1A5FECC1D}" type="sibTrans" cxnId="{9C8B78E2-C9BB-44BF-B7EB-B89E48ECFB54}">
      <dgm:prSet/>
      <dgm:spPr/>
      <dgm:t>
        <a:bodyPr/>
        <a:lstStyle/>
        <a:p>
          <a:endParaRPr lang="en-CA"/>
        </a:p>
      </dgm:t>
    </dgm:pt>
    <dgm:pt modelId="{7665714D-AFA5-42C8-A5E0-E7038AAD72A4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100"/>
            <a:t>Material reflectance behavior in space is now known</a:t>
          </a:r>
          <a:endParaRPr lang="en-CA" sz="1100"/>
        </a:p>
      </dgm:t>
    </dgm:pt>
    <dgm:pt modelId="{FE4FC825-DAA8-4480-BFFE-448E469EF280}" type="parTrans" cxnId="{F5CC135C-23D3-4511-A52F-4DABBF4D570A}">
      <dgm:prSet/>
      <dgm:spPr/>
      <dgm:t>
        <a:bodyPr/>
        <a:lstStyle/>
        <a:p>
          <a:endParaRPr lang="en-CA"/>
        </a:p>
      </dgm:t>
    </dgm:pt>
    <dgm:pt modelId="{26333A55-FEBE-4838-B7E2-A295123CBC09}" type="sibTrans" cxnId="{F5CC135C-23D3-4511-A52F-4DABBF4D570A}">
      <dgm:prSet/>
      <dgm:spPr/>
      <dgm:t>
        <a:bodyPr/>
        <a:lstStyle/>
        <a:p>
          <a:endParaRPr lang="en-CA"/>
        </a:p>
      </dgm:t>
    </dgm:pt>
    <dgm:pt modelId="{37855CDB-4167-4CF2-B9D2-F28A9F493FF4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100"/>
            <a:t>SSA community determines what each object is</a:t>
          </a:r>
          <a:endParaRPr lang="en-CA" sz="1100"/>
        </a:p>
      </dgm:t>
    </dgm:pt>
    <dgm:pt modelId="{B9CE5C1F-3862-43ED-A9EA-D170AC83FDB2}" type="parTrans" cxnId="{EE843F93-6650-483D-B310-8548D5BDCE89}">
      <dgm:prSet/>
      <dgm:spPr/>
      <dgm:t>
        <a:bodyPr/>
        <a:lstStyle/>
        <a:p>
          <a:endParaRPr lang="en-CA"/>
        </a:p>
      </dgm:t>
    </dgm:pt>
    <dgm:pt modelId="{BF9F0B5B-6EF8-4202-91F7-D2E9EEC66823}" type="sibTrans" cxnId="{EE843F93-6650-483D-B310-8548D5BDCE89}">
      <dgm:prSet/>
      <dgm:spPr/>
      <dgm:t>
        <a:bodyPr/>
        <a:lstStyle/>
        <a:p>
          <a:endParaRPr lang="en-CA"/>
        </a:p>
      </dgm:t>
    </dgm:pt>
    <dgm:pt modelId="{42ACD23A-BE1F-4F29-ADF4-0849059F6961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100"/>
            <a:t>Must understand material spectral changes over time</a:t>
          </a:r>
          <a:endParaRPr lang="en-CA" sz="1100"/>
        </a:p>
      </dgm:t>
    </dgm:pt>
    <dgm:pt modelId="{8AAF6E09-9F1E-4EE1-AEA0-47D5173FD0FF}" type="parTrans" cxnId="{F34C460A-A7E8-416A-A1AD-F17F7D906D45}">
      <dgm:prSet/>
      <dgm:spPr/>
      <dgm:t>
        <a:bodyPr/>
        <a:lstStyle/>
        <a:p>
          <a:endParaRPr lang="en-CA"/>
        </a:p>
      </dgm:t>
    </dgm:pt>
    <dgm:pt modelId="{B6849852-2D6B-4FEA-8A8E-CAA4761CEF1E}" type="sibTrans" cxnId="{F34C460A-A7E8-416A-A1AD-F17F7D906D45}">
      <dgm:prSet/>
      <dgm:spPr/>
      <dgm:t>
        <a:bodyPr/>
        <a:lstStyle/>
        <a:p>
          <a:endParaRPr lang="en-CA"/>
        </a:p>
      </dgm:t>
    </dgm:pt>
    <dgm:pt modelId="{3ECBAE6D-F1F5-4521-A1BB-ED9C0EB0CCB7}">
      <dgm:prSet phldrT="[Text]" custT="1"/>
      <dgm:spPr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</dgm:spPr>
      <dgm:t>
        <a:bodyPr/>
        <a:lstStyle/>
        <a:p>
          <a:r>
            <a:rPr lang="en-US" sz="1100"/>
            <a:t>Orbital object identification using their spectra</a:t>
          </a:r>
          <a:endParaRPr lang="en-CA" sz="1100"/>
        </a:p>
      </dgm:t>
    </dgm:pt>
    <dgm:pt modelId="{E785D49D-B474-46AE-94E5-BA3300432BC0}" type="sibTrans" cxnId="{B9BD42FD-E6FC-47AA-A8BE-CDB6330167E7}">
      <dgm:prSet/>
      <dgm:spPr/>
      <dgm:t>
        <a:bodyPr/>
        <a:lstStyle/>
        <a:p>
          <a:endParaRPr lang="en-CA"/>
        </a:p>
      </dgm:t>
    </dgm:pt>
    <dgm:pt modelId="{4D6AFB8C-0A83-4709-9484-614CEDA6159A}" type="parTrans" cxnId="{B9BD42FD-E6FC-47AA-A8BE-CDB6330167E7}">
      <dgm:prSet/>
      <dgm:spPr/>
      <dgm:t>
        <a:bodyPr/>
        <a:lstStyle/>
        <a:p>
          <a:endParaRPr lang="en-CA"/>
        </a:p>
      </dgm:t>
    </dgm:pt>
    <dgm:pt modelId="{DD09EB0F-0163-4C6D-9C85-D94B9BDBA206}" type="pres">
      <dgm:prSet presAssocID="{67543C4B-480A-41D6-9411-1EB1C940FA95}" presName="Name0" presStyleCnt="0">
        <dgm:presLayoutVars>
          <dgm:dir/>
          <dgm:resizeHandles val="exact"/>
        </dgm:presLayoutVars>
      </dgm:prSet>
      <dgm:spPr/>
    </dgm:pt>
    <dgm:pt modelId="{B40B2CE8-854C-4431-934D-40C4E0D357C0}" type="pres">
      <dgm:prSet presAssocID="{95699C64-E99B-4521-8AFA-4933573BC910}" presName="composite" presStyleCnt="0"/>
      <dgm:spPr/>
    </dgm:pt>
    <dgm:pt modelId="{E642BBD1-9078-4568-AC84-0CCD9EF1A564}" type="pres">
      <dgm:prSet presAssocID="{95699C64-E99B-4521-8AFA-4933573BC910}" presName="imagSh" presStyleLbl="b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0B28CF4C-EA99-4B25-B2C8-1ECFB81CE964}" type="pres">
      <dgm:prSet presAssocID="{95699C64-E99B-4521-8AFA-4933573BC910}" presName="txNode" presStyleLbl="node1" presStyleIdx="0" presStyleCnt="3" custScaleX="113804">
        <dgm:presLayoutVars>
          <dgm:bulletEnabled val="1"/>
        </dgm:presLayoutVars>
      </dgm:prSet>
      <dgm:spPr/>
    </dgm:pt>
    <dgm:pt modelId="{3EBE4AFE-5785-4964-BDEC-511443C04079}" type="pres">
      <dgm:prSet presAssocID="{F633B1AA-FB23-46C2-937D-32859757DABD}" presName="sibTrans" presStyleLbl="sibTrans2D1" presStyleIdx="0" presStyleCnt="2"/>
      <dgm:spPr/>
    </dgm:pt>
    <dgm:pt modelId="{89F2A1D1-1CC3-4062-B247-0BBCAD0B0DC2}" type="pres">
      <dgm:prSet presAssocID="{F633B1AA-FB23-46C2-937D-32859757DABD}" presName="connTx" presStyleLbl="sibTrans2D1" presStyleIdx="0" presStyleCnt="2"/>
      <dgm:spPr/>
    </dgm:pt>
    <dgm:pt modelId="{E3C365DF-EE4C-45F3-A9F7-043F9D3075CB}" type="pres">
      <dgm:prSet presAssocID="{19DD68A8-590C-4F58-820E-8E421886DF82}" presName="composite" presStyleCnt="0"/>
      <dgm:spPr/>
    </dgm:pt>
    <dgm:pt modelId="{72552D3E-3808-422E-B81E-6E1C63113259}" type="pres">
      <dgm:prSet presAssocID="{19DD68A8-590C-4F58-820E-8E421886DF82}" presName="imagSh" presStyleLbl="b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E13EBE9-8FAF-4912-9C8A-0894E9D4B71B}" type="pres">
      <dgm:prSet presAssocID="{19DD68A8-590C-4F58-820E-8E421886DF82}" presName="txNode" presStyleLbl="node1" presStyleIdx="1" presStyleCnt="3" custScaleX="118304">
        <dgm:presLayoutVars>
          <dgm:bulletEnabled val="1"/>
        </dgm:presLayoutVars>
      </dgm:prSet>
      <dgm:spPr/>
    </dgm:pt>
    <dgm:pt modelId="{4413571F-B2F6-4C8F-9452-7302E7A66552}" type="pres">
      <dgm:prSet presAssocID="{68348FA3-F0EE-4530-B098-91B0646C2DCF}" presName="sibTrans" presStyleLbl="sibTrans2D1" presStyleIdx="1" presStyleCnt="2"/>
      <dgm:spPr/>
    </dgm:pt>
    <dgm:pt modelId="{6609D7ED-58D7-4F57-A8A0-3A6350A520D9}" type="pres">
      <dgm:prSet presAssocID="{68348FA3-F0EE-4530-B098-91B0646C2DCF}" presName="connTx" presStyleLbl="sibTrans2D1" presStyleIdx="1" presStyleCnt="2"/>
      <dgm:spPr/>
    </dgm:pt>
    <dgm:pt modelId="{EB46F473-F95F-4683-A7F7-1D3C713E4D78}" type="pres">
      <dgm:prSet presAssocID="{335D4370-E257-4594-A4A2-FA5C04DE3E54}" presName="composite" presStyleCnt="0"/>
      <dgm:spPr/>
    </dgm:pt>
    <dgm:pt modelId="{2377D7C4-CC87-4698-ABD9-0CB1053A3C7D}" type="pres">
      <dgm:prSet presAssocID="{335D4370-E257-4594-A4A2-FA5C04DE3E54}" presName="imagSh" presStyleLbl="b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0455B7CD-B21F-4099-95A8-4A69F35657F0}" type="pres">
      <dgm:prSet presAssocID="{335D4370-E257-4594-A4A2-FA5C04DE3E54}" presName="txNode" presStyleLbl="node1" presStyleIdx="2" presStyleCnt="3" custScaleX="123231">
        <dgm:presLayoutVars>
          <dgm:bulletEnabled val="1"/>
        </dgm:presLayoutVars>
      </dgm:prSet>
      <dgm:spPr/>
    </dgm:pt>
  </dgm:ptLst>
  <dgm:cxnLst>
    <dgm:cxn modelId="{C0FEB206-6B88-4C29-872C-1D4C6BFEB59B}" type="presOf" srcId="{19DD68A8-590C-4F58-820E-8E421886DF82}" destId="{6E13EBE9-8FAF-4912-9C8A-0894E9D4B71B}" srcOrd="0" destOrd="0" presId="urn:microsoft.com/office/officeart/2005/8/layout/hProcess10"/>
    <dgm:cxn modelId="{F34C460A-A7E8-416A-A1AD-F17F7D906D45}" srcId="{95699C64-E99B-4521-8AFA-4933573BC910}" destId="{42ACD23A-BE1F-4F29-ADF4-0849059F6961}" srcOrd="1" destOrd="0" parTransId="{8AAF6E09-9F1E-4EE1-AEA0-47D5173FD0FF}" sibTransId="{B6849852-2D6B-4FEA-8A8E-CAA4761CEF1E}"/>
    <dgm:cxn modelId="{D417CA30-1F7E-4A53-8732-AECAD51A8827}" type="presOf" srcId="{67543C4B-480A-41D6-9411-1EB1C940FA95}" destId="{DD09EB0F-0163-4C6D-9C85-D94B9BDBA206}" srcOrd="0" destOrd="0" presId="urn:microsoft.com/office/officeart/2005/8/layout/hProcess10"/>
    <dgm:cxn modelId="{37DC3040-C115-4D5D-AE51-718044D25BD7}" srcId="{67543C4B-480A-41D6-9411-1EB1C940FA95}" destId="{19DD68A8-590C-4F58-820E-8E421886DF82}" srcOrd="1" destOrd="0" parTransId="{747E6166-D188-4C91-8883-35F545E6D827}" sibTransId="{68348FA3-F0EE-4530-B098-91B0646C2DCF}"/>
    <dgm:cxn modelId="{F5CC135C-23D3-4511-A52F-4DABBF4D570A}" srcId="{335D4370-E257-4594-A4A2-FA5C04DE3E54}" destId="{7665714D-AFA5-42C8-A5E0-E7038AAD72A4}" srcOrd="0" destOrd="0" parTransId="{FE4FC825-DAA8-4480-BFFE-448E469EF280}" sibTransId="{26333A55-FEBE-4838-B7E2-A295123CBC09}"/>
    <dgm:cxn modelId="{3A8F3C62-911A-4834-84EE-337B20C278AE}" type="presOf" srcId="{2B4B36DF-E53C-4A8D-9071-A3EFCD482C55}" destId="{6E13EBE9-8FAF-4912-9C8A-0894E9D4B71B}" srcOrd="0" destOrd="1" presId="urn:microsoft.com/office/officeart/2005/8/layout/hProcess10"/>
    <dgm:cxn modelId="{3BC25F44-F03B-4830-948F-3B2303B90AC4}" type="presOf" srcId="{68348FA3-F0EE-4530-B098-91B0646C2DCF}" destId="{6609D7ED-58D7-4F57-A8A0-3A6350A520D9}" srcOrd="1" destOrd="0" presId="urn:microsoft.com/office/officeart/2005/8/layout/hProcess10"/>
    <dgm:cxn modelId="{CE9C7965-7C13-4660-A58D-369258686766}" type="presOf" srcId="{335D4370-E257-4594-A4A2-FA5C04DE3E54}" destId="{0455B7CD-B21F-4099-95A8-4A69F35657F0}" srcOrd="0" destOrd="0" presId="urn:microsoft.com/office/officeart/2005/8/layout/hProcess10"/>
    <dgm:cxn modelId="{50929C65-62D5-47DA-8524-D552BCD99F59}" type="presOf" srcId="{42ACD23A-BE1F-4F29-ADF4-0849059F6961}" destId="{0B28CF4C-EA99-4B25-B2C8-1ECFB81CE964}" srcOrd="0" destOrd="2" presId="urn:microsoft.com/office/officeart/2005/8/layout/hProcess10"/>
    <dgm:cxn modelId="{09F4C866-11EA-44B9-A2FE-3592BEFF93F4}" type="presOf" srcId="{F633B1AA-FB23-46C2-937D-32859757DABD}" destId="{89F2A1D1-1CC3-4062-B247-0BBCAD0B0DC2}" srcOrd="1" destOrd="0" presId="urn:microsoft.com/office/officeart/2005/8/layout/hProcess10"/>
    <dgm:cxn modelId="{F4423648-A01D-4039-9365-847B539BC1B1}" type="presOf" srcId="{3ECBAE6D-F1F5-4521-A1BB-ED9C0EB0CCB7}" destId="{0B28CF4C-EA99-4B25-B2C8-1ECFB81CE964}" srcOrd="0" destOrd="1" presId="urn:microsoft.com/office/officeart/2005/8/layout/hProcess10"/>
    <dgm:cxn modelId="{2AC3CF70-C561-49DC-B43E-523B4216B3B2}" srcId="{19DD68A8-590C-4F58-820E-8E421886DF82}" destId="{91234A3D-9858-420C-803C-176EBF7251F7}" srcOrd="1" destOrd="0" parTransId="{0C0FAA7F-7F78-41A9-8961-442519B07C6E}" sibTransId="{A26F0693-32D9-4C50-A3C5-B09A973D5B19}"/>
    <dgm:cxn modelId="{A146CC59-F582-4432-B29D-35AD1F6CC395}" type="presOf" srcId="{91234A3D-9858-420C-803C-176EBF7251F7}" destId="{6E13EBE9-8FAF-4912-9C8A-0894E9D4B71B}" srcOrd="0" destOrd="2" presId="urn:microsoft.com/office/officeart/2005/8/layout/hProcess10"/>
    <dgm:cxn modelId="{6C88758C-75BB-42F9-9A14-FF2643A39FFE}" type="presOf" srcId="{F633B1AA-FB23-46C2-937D-32859757DABD}" destId="{3EBE4AFE-5785-4964-BDEC-511443C04079}" srcOrd="0" destOrd="0" presId="urn:microsoft.com/office/officeart/2005/8/layout/hProcess10"/>
    <dgm:cxn modelId="{EE843F93-6650-483D-B310-8548D5BDCE89}" srcId="{335D4370-E257-4594-A4A2-FA5C04DE3E54}" destId="{37855CDB-4167-4CF2-B9D2-F28A9F493FF4}" srcOrd="1" destOrd="0" parTransId="{B9CE5C1F-3862-43ED-A9EA-D170AC83FDB2}" sibTransId="{BF9F0B5B-6EF8-4202-91F7-D2E9EEC66823}"/>
    <dgm:cxn modelId="{E1F36A95-B950-4DF9-A44D-8767B41C2CD3}" srcId="{67543C4B-480A-41D6-9411-1EB1C940FA95}" destId="{95699C64-E99B-4521-8AFA-4933573BC910}" srcOrd="0" destOrd="0" parTransId="{9C0316D1-1130-4388-8AFF-8285B66ABE12}" sibTransId="{F633B1AA-FB23-46C2-937D-32859757DABD}"/>
    <dgm:cxn modelId="{25A8DF99-3F84-40C6-B99E-052E8F8C8AA5}" type="presOf" srcId="{7665714D-AFA5-42C8-A5E0-E7038AAD72A4}" destId="{0455B7CD-B21F-4099-95A8-4A69F35657F0}" srcOrd="0" destOrd="1" presId="urn:microsoft.com/office/officeart/2005/8/layout/hProcess10"/>
    <dgm:cxn modelId="{0E666DA5-5547-40F9-8BE4-DD09F95CC8EC}" type="presOf" srcId="{68348FA3-F0EE-4530-B098-91B0646C2DCF}" destId="{4413571F-B2F6-4C8F-9452-7302E7A66552}" srcOrd="0" destOrd="0" presId="urn:microsoft.com/office/officeart/2005/8/layout/hProcess10"/>
    <dgm:cxn modelId="{286BAEA5-053C-4F34-8532-AEBA3F1CB5B3}" type="presOf" srcId="{37855CDB-4167-4CF2-B9D2-F28A9F493FF4}" destId="{0455B7CD-B21F-4099-95A8-4A69F35657F0}" srcOrd="0" destOrd="2" presId="urn:microsoft.com/office/officeart/2005/8/layout/hProcess10"/>
    <dgm:cxn modelId="{99EE4FB5-1DF5-419A-A0D1-D8E00D7AF3B7}" type="presOf" srcId="{95699C64-E99B-4521-8AFA-4933573BC910}" destId="{0B28CF4C-EA99-4B25-B2C8-1ECFB81CE964}" srcOrd="0" destOrd="0" presId="urn:microsoft.com/office/officeart/2005/8/layout/hProcess10"/>
    <dgm:cxn modelId="{9C8B78E2-C9BB-44BF-B7EB-B89E48ECFB54}" srcId="{67543C4B-480A-41D6-9411-1EB1C940FA95}" destId="{335D4370-E257-4594-A4A2-FA5C04DE3E54}" srcOrd="2" destOrd="0" parTransId="{A7750867-3195-4AFB-BB2D-46646895B435}" sibTransId="{D52AB93A-78D1-42BE-8E62-31C1A5FECC1D}"/>
    <dgm:cxn modelId="{1D1BAAF3-ED87-4BCE-9EC2-D970F3BDDB5D}" srcId="{19DD68A8-590C-4F58-820E-8E421886DF82}" destId="{2B4B36DF-E53C-4A8D-9071-A3EFCD482C55}" srcOrd="0" destOrd="0" parTransId="{554A9E1E-BB21-4334-B2CA-0F49AD673014}" sibTransId="{B3D82756-D093-458A-90C6-2763DC36C735}"/>
    <dgm:cxn modelId="{B9BD42FD-E6FC-47AA-A8BE-CDB6330167E7}" srcId="{95699C64-E99B-4521-8AFA-4933573BC910}" destId="{3ECBAE6D-F1F5-4521-A1BB-ED9C0EB0CCB7}" srcOrd="0" destOrd="0" parTransId="{4D6AFB8C-0A83-4709-9484-614CEDA6159A}" sibTransId="{E785D49D-B474-46AE-94E5-BA3300432BC0}"/>
    <dgm:cxn modelId="{0DAEB6AA-3D40-40C7-899D-B1C5C3B5F7F3}" type="presParOf" srcId="{DD09EB0F-0163-4C6D-9C85-D94B9BDBA206}" destId="{B40B2CE8-854C-4431-934D-40C4E0D357C0}" srcOrd="0" destOrd="0" presId="urn:microsoft.com/office/officeart/2005/8/layout/hProcess10"/>
    <dgm:cxn modelId="{0A0D9D5E-57E3-414E-ADAE-68F6953BF61C}" type="presParOf" srcId="{B40B2CE8-854C-4431-934D-40C4E0D357C0}" destId="{E642BBD1-9078-4568-AC84-0CCD9EF1A564}" srcOrd="0" destOrd="0" presId="urn:microsoft.com/office/officeart/2005/8/layout/hProcess10"/>
    <dgm:cxn modelId="{FA8CD9E6-2F3A-4791-8642-207F654A0F8E}" type="presParOf" srcId="{B40B2CE8-854C-4431-934D-40C4E0D357C0}" destId="{0B28CF4C-EA99-4B25-B2C8-1ECFB81CE964}" srcOrd="1" destOrd="0" presId="urn:microsoft.com/office/officeart/2005/8/layout/hProcess10"/>
    <dgm:cxn modelId="{CA015A71-89B6-4611-8B9B-330B8A1D9096}" type="presParOf" srcId="{DD09EB0F-0163-4C6D-9C85-D94B9BDBA206}" destId="{3EBE4AFE-5785-4964-BDEC-511443C04079}" srcOrd="1" destOrd="0" presId="urn:microsoft.com/office/officeart/2005/8/layout/hProcess10"/>
    <dgm:cxn modelId="{BCE61024-FE9D-4EC4-9BB8-D21D965C66D1}" type="presParOf" srcId="{3EBE4AFE-5785-4964-BDEC-511443C04079}" destId="{89F2A1D1-1CC3-4062-B247-0BBCAD0B0DC2}" srcOrd="0" destOrd="0" presId="urn:microsoft.com/office/officeart/2005/8/layout/hProcess10"/>
    <dgm:cxn modelId="{14E18985-30F2-48A3-8B63-801A2F376323}" type="presParOf" srcId="{DD09EB0F-0163-4C6D-9C85-D94B9BDBA206}" destId="{E3C365DF-EE4C-45F3-A9F7-043F9D3075CB}" srcOrd="2" destOrd="0" presId="urn:microsoft.com/office/officeart/2005/8/layout/hProcess10"/>
    <dgm:cxn modelId="{551823C5-52F4-4070-80B2-F20C8470CDB2}" type="presParOf" srcId="{E3C365DF-EE4C-45F3-A9F7-043F9D3075CB}" destId="{72552D3E-3808-422E-B81E-6E1C63113259}" srcOrd="0" destOrd="0" presId="urn:microsoft.com/office/officeart/2005/8/layout/hProcess10"/>
    <dgm:cxn modelId="{ED61908E-BDC7-4CFD-823B-E6FF98C31DDB}" type="presParOf" srcId="{E3C365DF-EE4C-45F3-A9F7-043F9D3075CB}" destId="{6E13EBE9-8FAF-4912-9C8A-0894E9D4B71B}" srcOrd="1" destOrd="0" presId="urn:microsoft.com/office/officeart/2005/8/layout/hProcess10"/>
    <dgm:cxn modelId="{3E8B0A5B-84BE-4E2A-BF1F-59D0D746AB8A}" type="presParOf" srcId="{DD09EB0F-0163-4C6D-9C85-D94B9BDBA206}" destId="{4413571F-B2F6-4C8F-9452-7302E7A66552}" srcOrd="3" destOrd="0" presId="urn:microsoft.com/office/officeart/2005/8/layout/hProcess10"/>
    <dgm:cxn modelId="{9DCF8B43-06D8-47A3-AF75-9A745C7D269E}" type="presParOf" srcId="{4413571F-B2F6-4C8F-9452-7302E7A66552}" destId="{6609D7ED-58D7-4F57-A8A0-3A6350A520D9}" srcOrd="0" destOrd="0" presId="urn:microsoft.com/office/officeart/2005/8/layout/hProcess10"/>
    <dgm:cxn modelId="{D89399E6-4038-469F-AF2A-6B408988DA94}" type="presParOf" srcId="{DD09EB0F-0163-4C6D-9C85-D94B9BDBA206}" destId="{EB46F473-F95F-4683-A7F7-1D3C713E4D78}" srcOrd="4" destOrd="0" presId="urn:microsoft.com/office/officeart/2005/8/layout/hProcess10"/>
    <dgm:cxn modelId="{775BB80D-5F0E-44AD-9BFC-894297659E81}" type="presParOf" srcId="{EB46F473-F95F-4683-A7F7-1D3C713E4D78}" destId="{2377D7C4-CC87-4698-ABD9-0CB1053A3C7D}" srcOrd="0" destOrd="0" presId="urn:microsoft.com/office/officeart/2005/8/layout/hProcess10"/>
    <dgm:cxn modelId="{7E16849E-864C-4D30-8C71-FB59DC419F8D}" type="presParOf" srcId="{EB46F473-F95F-4683-A7F7-1D3C713E4D78}" destId="{0455B7CD-B21F-4099-95A8-4A69F35657F0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543C4B-480A-41D6-9411-1EB1C940FA95}" type="doc">
      <dgm:prSet loTypeId="urn:microsoft.com/office/officeart/2005/8/layout/hProcess10" loCatId="picture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95699C64-E99B-4521-8AFA-4933573BC910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800" b="1"/>
            <a:t>Problem</a:t>
          </a:r>
          <a:endParaRPr lang="en-CA" sz="1800" b="1"/>
        </a:p>
      </dgm:t>
    </dgm:pt>
    <dgm:pt modelId="{9C0316D1-1130-4388-8AFF-8285B66ABE12}" type="parTrans" cxnId="{E1F36A95-B950-4DF9-A44D-8767B41C2CD3}">
      <dgm:prSet/>
      <dgm:spPr/>
      <dgm:t>
        <a:bodyPr/>
        <a:lstStyle/>
        <a:p>
          <a:endParaRPr lang="en-CA"/>
        </a:p>
      </dgm:t>
    </dgm:pt>
    <dgm:pt modelId="{F633B1AA-FB23-46C2-937D-32859757DABD}" type="sibTrans" cxnId="{E1F36A95-B950-4DF9-A44D-8767B41C2CD3}">
      <dgm:prSet/>
      <dgm:spPr/>
      <dgm:t>
        <a:bodyPr/>
        <a:lstStyle/>
        <a:p>
          <a:endParaRPr lang="en-CA"/>
        </a:p>
      </dgm:t>
    </dgm:pt>
    <dgm:pt modelId="{19DD68A8-590C-4F58-820E-8E421886DF82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800" b="1"/>
            <a:t>Experiment</a:t>
          </a:r>
          <a:endParaRPr lang="en-CA" sz="1800" b="1"/>
        </a:p>
      </dgm:t>
    </dgm:pt>
    <dgm:pt modelId="{747E6166-D188-4C91-8883-35F545E6D827}" type="parTrans" cxnId="{37DC3040-C115-4D5D-AE51-718044D25BD7}">
      <dgm:prSet/>
      <dgm:spPr/>
      <dgm:t>
        <a:bodyPr/>
        <a:lstStyle/>
        <a:p>
          <a:endParaRPr lang="en-CA"/>
        </a:p>
      </dgm:t>
    </dgm:pt>
    <dgm:pt modelId="{68348FA3-F0EE-4530-B098-91B0646C2DCF}" type="sibTrans" cxnId="{37DC3040-C115-4D5D-AE51-718044D25BD7}">
      <dgm:prSet/>
      <dgm:spPr/>
      <dgm:t>
        <a:bodyPr/>
        <a:lstStyle/>
        <a:p>
          <a:endParaRPr lang="en-CA"/>
        </a:p>
      </dgm:t>
    </dgm:pt>
    <dgm:pt modelId="{2B4B36DF-E53C-4A8D-9071-A3EFCD482C55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100"/>
            <a:t>Mount green &amp; red LEDs to external panels</a:t>
          </a:r>
          <a:endParaRPr lang="en-CA" sz="1100"/>
        </a:p>
      </dgm:t>
    </dgm:pt>
    <dgm:pt modelId="{554A9E1E-BB21-4334-B2CA-0F49AD673014}" type="parTrans" cxnId="{1D1BAAF3-ED87-4BCE-9EC2-D970F3BDDB5D}">
      <dgm:prSet/>
      <dgm:spPr/>
      <dgm:t>
        <a:bodyPr/>
        <a:lstStyle/>
        <a:p>
          <a:endParaRPr lang="en-CA"/>
        </a:p>
      </dgm:t>
    </dgm:pt>
    <dgm:pt modelId="{B3D82756-D093-458A-90C6-2763DC36C735}" type="sibTrans" cxnId="{1D1BAAF3-ED87-4BCE-9EC2-D970F3BDDB5D}">
      <dgm:prSet/>
      <dgm:spPr/>
      <dgm:t>
        <a:bodyPr/>
        <a:lstStyle/>
        <a:p>
          <a:endParaRPr lang="en-CA"/>
        </a:p>
      </dgm:t>
    </dgm:pt>
    <dgm:pt modelId="{335D4370-E257-4594-A4A2-FA5C04DE3E54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800" b="1"/>
            <a:t>Result</a:t>
          </a:r>
          <a:endParaRPr lang="en-CA" sz="1800" b="1"/>
        </a:p>
      </dgm:t>
    </dgm:pt>
    <dgm:pt modelId="{A7750867-3195-4AFB-BB2D-46646895B435}" type="parTrans" cxnId="{9C8B78E2-C9BB-44BF-B7EB-B89E48ECFB54}">
      <dgm:prSet/>
      <dgm:spPr/>
      <dgm:t>
        <a:bodyPr/>
        <a:lstStyle/>
        <a:p>
          <a:endParaRPr lang="en-CA"/>
        </a:p>
      </dgm:t>
    </dgm:pt>
    <dgm:pt modelId="{D52AB93A-78D1-42BE-8E62-31C1A5FECC1D}" type="sibTrans" cxnId="{9C8B78E2-C9BB-44BF-B7EB-B89E48ECFB54}">
      <dgm:prSet/>
      <dgm:spPr/>
      <dgm:t>
        <a:bodyPr/>
        <a:lstStyle/>
        <a:p>
          <a:endParaRPr lang="en-CA"/>
        </a:p>
      </dgm:t>
    </dgm:pt>
    <dgm:pt modelId="{7665714D-AFA5-42C8-A5E0-E7038AAD72A4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100"/>
            <a:t>CCD camera used to determine wavelength of LED or;</a:t>
          </a:r>
          <a:endParaRPr lang="en-CA" sz="1100"/>
        </a:p>
      </dgm:t>
    </dgm:pt>
    <dgm:pt modelId="{FE4FC825-DAA8-4480-BFFE-448E469EF280}" type="parTrans" cxnId="{F5CC135C-23D3-4511-A52F-4DABBF4D570A}">
      <dgm:prSet/>
      <dgm:spPr/>
      <dgm:t>
        <a:bodyPr/>
        <a:lstStyle/>
        <a:p>
          <a:endParaRPr lang="en-CA"/>
        </a:p>
      </dgm:t>
    </dgm:pt>
    <dgm:pt modelId="{26333A55-FEBE-4838-B7E2-A295123CBC09}" type="sibTrans" cxnId="{F5CC135C-23D3-4511-A52F-4DABBF4D570A}">
      <dgm:prSet/>
      <dgm:spPr/>
      <dgm:t>
        <a:bodyPr/>
        <a:lstStyle/>
        <a:p>
          <a:endParaRPr lang="en-CA"/>
        </a:p>
      </dgm:t>
    </dgm:pt>
    <dgm:pt modelId="{42ACD23A-BE1F-4F29-ADF4-0849059F6961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100"/>
            <a:t>Visual communication</a:t>
          </a:r>
          <a:endParaRPr lang="en-CA" sz="1100"/>
        </a:p>
      </dgm:t>
    </dgm:pt>
    <dgm:pt modelId="{8AAF6E09-9F1E-4EE1-AEA0-47D5173FD0FF}" type="parTrans" cxnId="{F34C460A-A7E8-416A-A1AD-F17F7D906D45}">
      <dgm:prSet/>
      <dgm:spPr/>
      <dgm:t>
        <a:bodyPr/>
        <a:lstStyle/>
        <a:p>
          <a:endParaRPr lang="en-CA"/>
        </a:p>
      </dgm:t>
    </dgm:pt>
    <dgm:pt modelId="{B6849852-2D6B-4FEA-8A8E-CAA4761CEF1E}" type="sibTrans" cxnId="{F34C460A-A7E8-416A-A1AD-F17F7D906D45}">
      <dgm:prSet/>
      <dgm:spPr/>
      <dgm:t>
        <a:bodyPr/>
        <a:lstStyle/>
        <a:p>
          <a:endParaRPr lang="en-CA"/>
        </a:p>
      </dgm:t>
    </dgm:pt>
    <dgm:pt modelId="{3ECBAE6D-F1F5-4521-A1BB-ED9C0EB0CCB7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US" sz="1100"/>
            <a:t>Satellite cluster identification</a:t>
          </a:r>
          <a:endParaRPr lang="en-CA" sz="1100"/>
        </a:p>
      </dgm:t>
    </dgm:pt>
    <dgm:pt modelId="{E785D49D-B474-46AE-94E5-BA3300432BC0}" type="sibTrans" cxnId="{B9BD42FD-E6FC-47AA-A8BE-CDB6330167E7}">
      <dgm:prSet/>
      <dgm:spPr/>
      <dgm:t>
        <a:bodyPr/>
        <a:lstStyle/>
        <a:p>
          <a:endParaRPr lang="en-CA"/>
        </a:p>
      </dgm:t>
    </dgm:pt>
    <dgm:pt modelId="{4D6AFB8C-0A83-4709-9484-614CEDA6159A}" type="parTrans" cxnId="{B9BD42FD-E6FC-47AA-A8BE-CDB6330167E7}">
      <dgm:prSet/>
      <dgm:spPr/>
      <dgm:t>
        <a:bodyPr/>
        <a:lstStyle/>
        <a:p>
          <a:endParaRPr lang="en-CA"/>
        </a:p>
      </dgm:t>
    </dgm:pt>
    <dgm:pt modelId="{1C7DD8A2-F5A3-456E-9351-50856084EBEF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CA" sz="1100"/>
            <a:t>Flash either green or red LEDs while over ground station</a:t>
          </a:r>
        </a:p>
      </dgm:t>
    </dgm:pt>
    <dgm:pt modelId="{E8A92F0E-EDD4-44E5-825E-A6FF851CB178}" type="parTrans" cxnId="{7BD70081-7BE1-4428-8498-C85A418D0C38}">
      <dgm:prSet/>
      <dgm:spPr/>
      <dgm:t>
        <a:bodyPr/>
        <a:lstStyle/>
        <a:p>
          <a:endParaRPr lang="en-US"/>
        </a:p>
      </dgm:t>
    </dgm:pt>
    <dgm:pt modelId="{5A439339-93FF-469A-95AE-380A25F8C777}" type="sibTrans" cxnId="{7BD70081-7BE1-4428-8498-C85A418D0C38}">
      <dgm:prSet/>
      <dgm:spPr/>
      <dgm:t>
        <a:bodyPr/>
        <a:lstStyle/>
        <a:p>
          <a:endParaRPr lang="en-US"/>
        </a:p>
      </dgm:t>
    </dgm:pt>
    <dgm:pt modelId="{85BF4DD0-7366-41FB-9205-6E4BB39BD96B}">
      <dgm:prSet phldrT="[Text]" custT="1"/>
      <dgm:spPr>
        <a:ln>
          <a:solidFill>
            <a:schemeClr val="tx2"/>
          </a:solidFill>
        </a:ln>
      </dgm:spPr>
      <dgm:t>
        <a:bodyPr/>
        <a:lstStyle/>
        <a:p>
          <a:r>
            <a:rPr lang="en-CA" sz="1100"/>
            <a:t>Receive low-bandwidth data from Morse code blinking</a:t>
          </a:r>
        </a:p>
      </dgm:t>
    </dgm:pt>
    <dgm:pt modelId="{88AD804C-F4CA-4454-B93B-959DAB9CD861}" type="parTrans" cxnId="{F97D1B2B-6F97-45E3-9033-4A819A514E9A}">
      <dgm:prSet/>
      <dgm:spPr/>
      <dgm:t>
        <a:bodyPr/>
        <a:lstStyle/>
        <a:p>
          <a:endParaRPr lang="en-US"/>
        </a:p>
      </dgm:t>
    </dgm:pt>
    <dgm:pt modelId="{A03C520F-827C-4D19-9869-3A9328373447}" type="sibTrans" cxnId="{F97D1B2B-6F97-45E3-9033-4A819A514E9A}">
      <dgm:prSet/>
      <dgm:spPr/>
      <dgm:t>
        <a:bodyPr/>
        <a:lstStyle/>
        <a:p>
          <a:endParaRPr lang="en-US"/>
        </a:p>
      </dgm:t>
    </dgm:pt>
    <dgm:pt modelId="{DD09EB0F-0163-4C6D-9C85-D94B9BDBA206}" type="pres">
      <dgm:prSet presAssocID="{67543C4B-480A-41D6-9411-1EB1C940FA95}" presName="Name0" presStyleCnt="0">
        <dgm:presLayoutVars>
          <dgm:dir/>
          <dgm:resizeHandles val="exact"/>
        </dgm:presLayoutVars>
      </dgm:prSet>
      <dgm:spPr/>
    </dgm:pt>
    <dgm:pt modelId="{B40B2CE8-854C-4431-934D-40C4E0D357C0}" type="pres">
      <dgm:prSet presAssocID="{95699C64-E99B-4521-8AFA-4933573BC910}" presName="composite" presStyleCnt="0"/>
      <dgm:spPr/>
    </dgm:pt>
    <dgm:pt modelId="{E642BBD1-9078-4568-AC84-0CCD9EF1A564}" type="pres">
      <dgm:prSet presAssocID="{95699C64-E99B-4521-8AFA-4933573BC910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0B28CF4C-EA99-4B25-B2C8-1ECFB81CE964}" type="pres">
      <dgm:prSet presAssocID="{95699C64-E99B-4521-8AFA-4933573BC910}" presName="txNode" presStyleLbl="node1" presStyleIdx="0" presStyleCnt="3" custScaleX="121865" custLinFactNeighborX="1875">
        <dgm:presLayoutVars>
          <dgm:bulletEnabled val="1"/>
        </dgm:presLayoutVars>
      </dgm:prSet>
      <dgm:spPr/>
    </dgm:pt>
    <dgm:pt modelId="{3EBE4AFE-5785-4964-BDEC-511443C04079}" type="pres">
      <dgm:prSet presAssocID="{F633B1AA-FB23-46C2-937D-32859757DABD}" presName="sibTrans" presStyleLbl="sibTrans2D1" presStyleIdx="0" presStyleCnt="2"/>
      <dgm:spPr/>
    </dgm:pt>
    <dgm:pt modelId="{89F2A1D1-1CC3-4062-B247-0BBCAD0B0DC2}" type="pres">
      <dgm:prSet presAssocID="{F633B1AA-FB23-46C2-937D-32859757DABD}" presName="connTx" presStyleLbl="sibTrans2D1" presStyleIdx="0" presStyleCnt="2"/>
      <dgm:spPr/>
    </dgm:pt>
    <dgm:pt modelId="{E3C365DF-EE4C-45F3-A9F7-043F9D3075CB}" type="pres">
      <dgm:prSet presAssocID="{19DD68A8-590C-4F58-820E-8E421886DF82}" presName="composite" presStyleCnt="0"/>
      <dgm:spPr/>
    </dgm:pt>
    <dgm:pt modelId="{72552D3E-3808-422E-B81E-6E1C63113259}" type="pres">
      <dgm:prSet presAssocID="{19DD68A8-590C-4F58-820E-8E421886DF82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6E13EBE9-8FAF-4912-9C8A-0894E9D4B71B}" type="pres">
      <dgm:prSet presAssocID="{19DD68A8-590C-4F58-820E-8E421886DF82}" presName="txNode" presStyleLbl="node1" presStyleIdx="1" presStyleCnt="3" custScaleX="122586" custLinFactNeighborX="625">
        <dgm:presLayoutVars>
          <dgm:bulletEnabled val="1"/>
        </dgm:presLayoutVars>
      </dgm:prSet>
      <dgm:spPr/>
    </dgm:pt>
    <dgm:pt modelId="{4413571F-B2F6-4C8F-9452-7302E7A66552}" type="pres">
      <dgm:prSet presAssocID="{68348FA3-F0EE-4530-B098-91B0646C2DCF}" presName="sibTrans" presStyleLbl="sibTrans2D1" presStyleIdx="1" presStyleCnt="2"/>
      <dgm:spPr/>
    </dgm:pt>
    <dgm:pt modelId="{6609D7ED-58D7-4F57-A8A0-3A6350A520D9}" type="pres">
      <dgm:prSet presAssocID="{68348FA3-F0EE-4530-B098-91B0646C2DCF}" presName="connTx" presStyleLbl="sibTrans2D1" presStyleIdx="1" presStyleCnt="2"/>
      <dgm:spPr/>
    </dgm:pt>
    <dgm:pt modelId="{EB46F473-F95F-4683-A7F7-1D3C713E4D78}" type="pres">
      <dgm:prSet presAssocID="{335D4370-E257-4594-A4A2-FA5C04DE3E54}" presName="composite" presStyleCnt="0"/>
      <dgm:spPr/>
    </dgm:pt>
    <dgm:pt modelId="{2377D7C4-CC87-4698-ABD9-0CB1053A3C7D}" type="pres">
      <dgm:prSet presAssocID="{335D4370-E257-4594-A4A2-FA5C04DE3E54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</dgm:pt>
    <dgm:pt modelId="{0455B7CD-B21F-4099-95A8-4A69F35657F0}" type="pres">
      <dgm:prSet presAssocID="{335D4370-E257-4594-A4A2-FA5C04DE3E54}" presName="txNode" presStyleLbl="node1" presStyleIdx="2" presStyleCnt="3" custScaleX="136414">
        <dgm:presLayoutVars>
          <dgm:bulletEnabled val="1"/>
        </dgm:presLayoutVars>
      </dgm:prSet>
      <dgm:spPr/>
    </dgm:pt>
  </dgm:ptLst>
  <dgm:cxnLst>
    <dgm:cxn modelId="{BE90ED07-4937-4463-AB24-3883F4083755}" type="presOf" srcId="{F633B1AA-FB23-46C2-937D-32859757DABD}" destId="{89F2A1D1-1CC3-4062-B247-0BBCAD0B0DC2}" srcOrd="1" destOrd="0" presId="urn:microsoft.com/office/officeart/2005/8/layout/hProcess10"/>
    <dgm:cxn modelId="{F34C460A-A7E8-416A-A1AD-F17F7D906D45}" srcId="{95699C64-E99B-4521-8AFA-4933573BC910}" destId="{42ACD23A-BE1F-4F29-ADF4-0849059F6961}" srcOrd="1" destOrd="0" parTransId="{8AAF6E09-9F1E-4EE1-AEA0-47D5173FD0FF}" sibTransId="{B6849852-2D6B-4FEA-8A8E-CAA4761CEF1E}"/>
    <dgm:cxn modelId="{7D6E1C1D-62AB-489E-A762-8540A6FCE62D}" type="presOf" srcId="{F633B1AA-FB23-46C2-937D-32859757DABD}" destId="{3EBE4AFE-5785-4964-BDEC-511443C04079}" srcOrd="0" destOrd="0" presId="urn:microsoft.com/office/officeart/2005/8/layout/hProcess10"/>
    <dgm:cxn modelId="{F97D1B2B-6F97-45E3-9033-4A819A514E9A}" srcId="{335D4370-E257-4594-A4A2-FA5C04DE3E54}" destId="{85BF4DD0-7366-41FB-9205-6E4BB39BD96B}" srcOrd="1" destOrd="0" parTransId="{88AD804C-F4CA-4454-B93B-959DAB9CD861}" sibTransId="{A03C520F-827C-4D19-9869-3A9328373447}"/>
    <dgm:cxn modelId="{9E542436-567B-491E-B0E2-30C6979E3162}" type="presOf" srcId="{95699C64-E99B-4521-8AFA-4933573BC910}" destId="{0B28CF4C-EA99-4B25-B2C8-1ECFB81CE964}" srcOrd="0" destOrd="0" presId="urn:microsoft.com/office/officeart/2005/8/layout/hProcess10"/>
    <dgm:cxn modelId="{8C3ED038-CFA7-47B4-BEF0-AEFB231FEBAA}" type="presOf" srcId="{67543C4B-480A-41D6-9411-1EB1C940FA95}" destId="{DD09EB0F-0163-4C6D-9C85-D94B9BDBA206}" srcOrd="0" destOrd="0" presId="urn:microsoft.com/office/officeart/2005/8/layout/hProcess10"/>
    <dgm:cxn modelId="{37DC3040-C115-4D5D-AE51-718044D25BD7}" srcId="{67543C4B-480A-41D6-9411-1EB1C940FA95}" destId="{19DD68A8-590C-4F58-820E-8E421886DF82}" srcOrd="1" destOrd="0" parTransId="{747E6166-D188-4C91-8883-35F545E6D827}" sibTransId="{68348FA3-F0EE-4530-B098-91B0646C2DCF}"/>
    <dgm:cxn modelId="{F5CC135C-23D3-4511-A52F-4DABBF4D570A}" srcId="{335D4370-E257-4594-A4A2-FA5C04DE3E54}" destId="{7665714D-AFA5-42C8-A5E0-E7038AAD72A4}" srcOrd="0" destOrd="0" parTransId="{FE4FC825-DAA8-4480-BFFE-448E469EF280}" sibTransId="{26333A55-FEBE-4838-B7E2-A295123CBC09}"/>
    <dgm:cxn modelId="{5F72E551-4816-4C79-B754-5D0BF30754DF}" type="presOf" srcId="{1C7DD8A2-F5A3-456E-9351-50856084EBEF}" destId="{6E13EBE9-8FAF-4912-9C8A-0894E9D4B71B}" srcOrd="0" destOrd="2" presId="urn:microsoft.com/office/officeart/2005/8/layout/hProcess10"/>
    <dgm:cxn modelId="{8E7B1455-33D8-4F2B-ADCF-D8683E7F5298}" type="presOf" srcId="{335D4370-E257-4594-A4A2-FA5C04DE3E54}" destId="{0455B7CD-B21F-4099-95A8-4A69F35657F0}" srcOrd="0" destOrd="0" presId="urn:microsoft.com/office/officeart/2005/8/layout/hProcess10"/>
    <dgm:cxn modelId="{7BD70081-7BE1-4428-8498-C85A418D0C38}" srcId="{19DD68A8-590C-4F58-820E-8E421886DF82}" destId="{1C7DD8A2-F5A3-456E-9351-50856084EBEF}" srcOrd="1" destOrd="0" parTransId="{E8A92F0E-EDD4-44E5-825E-A6FF851CB178}" sibTransId="{5A439339-93FF-469A-95AE-380A25F8C777}"/>
    <dgm:cxn modelId="{E1F36A95-B950-4DF9-A44D-8767B41C2CD3}" srcId="{67543C4B-480A-41D6-9411-1EB1C940FA95}" destId="{95699C64-E99B-4521-8AFA-4933573BC910}" srcOrd="0" destOrd="0" parTransId="{9C0316D1-1130-4388-8AFF-8285B66ABE12}" sibTransId="{F633B1AA-FB23-46C2-937D-32859757DABD}"/>
    <dgm:cxn modelId="{FFC0BBB7-4940-41B1-A8FA-8DFD9916354C}" type="presOf" srcId="{2B4B36DF-E53C-4A8D-9071-A3EFCD482C55}" destId="{6E13EBE9-8FAF-4912-9C8A-0894E9D4B71B}" srcOrd="0" destOrd="1" presId="urn:microsoft.com/office/officeart/2005/8/layout/hProcess10"/>
    <dgm:cxn modelId="{FBF7B5BE-D150-42DE-95EB-BAA5D09F9A45}" type="presOf" srcId="{3ECBAE6D-F1F5-4521-A1BB-ED9C0EB0CCB7}" destId="{0B28CF4C-EA99-4B25-B2C8-1ECFB81CE964}" srcOrd="0" destOrd="1" presId="urn:microsoft.com/office/officeart/2005/8/layout/hProcess10"/>
    <dgm:cxn modelId="{317A4ACA-B849-4BDA-9F02-B2B441C5D45E}" type="presOf" srcId="{7665714D-AFA5-42C8-A5E0-E7038AAD72A4}" destId="{0455B7CD-B21F-4099-95A8-4A69F35657F0}" srcOrd="0" destOrd="1" presId="urn:microsoft.com/office/officeart/2005/8/layout/hProcess10"/>
    <dgm:cxn modelId="{FD3D85CE-1C28-4D57-8B59-E7186526AC9D}" type="presOf" srcId="{68348FA3-F0EE-4530-B098-91B0646C2DCF}" destId="{6609D7ED-58D7-4F57-A8A0-3A6350A520D9}" srcOrd="1" destOrd="0" presId="urn:microsoft.com/office/officeart/2005/8/layout/hProcess10"/>
    <dgm:cxn modelId="{650AC6DA-DF49-4B4D-8373-556E613036E8}" type="presOf" srcId="{85BF4DD0-7366-41FB-9205-6E4BB39BD96B}" destId="{0455B7CD-B21F-4099-95A8-4A69F35657F0}" srcOrd="0" destOrd="2" presId="urn:microsoft.com/office/officeart/2005/8/layout/hProcess10"/>
    <dgm:cxn modelId="{9C8B78E2-C9BB-44BF-B7EB-B89E48ECFB54}" srcId="{67543C4B-480A-41D6-9411-1EB1C940FA95}" destId="{335D4370-E257-4594-A4A2-FA5C04DE3E54}" srcOrd="2" destOrd="0" parTransId="{A7750867-3195-4AFB-BB2D-46646895B435}" sibTransId="{D52AB93A-78D1-42BE-8E62-31C1A5FECC1D}"/>
    <dgm:cxn modelId="{F7CD42E6-DCF9-4939-9AC6-F7F5FF2B74F9}" type="presOf" srcId="{19DD68A8-590C-4F58-820E-8E421886DF82}" destId="{6E13EBE9-8FAF-4912-9C8A-0894E9D4B71B}" srcOrd="0" destOrd="0" presId="urn:microsoft.com/office/officeart/2005/8/layout/hProcess10"/>
    <dgm:cxn modelId="{5AE0E7EC-69D8-45A6-AD0D-52C74F8CD6A7}" type="presOf" srcId="{42ACD23A-BE1F-4F29-ADF4-0849059F6961}" destId="{0B28CF4C-EA99-4B25-B2C8-1ECFB81CE964}" srcOrd="0" destOrd="2" presId="urn:microsoft.com/office/officeart/2005/8/layout/hProcess10"/>
    <dgm:cxn modelId="{1D1BAAF3-ED87-4BCE-9EC2-D970F3BDDB5D}" srcId="{19DD68A8-590C-4F58-820E-8E421886DF82}" destId="{2B4B36DF-E53C-4A8D-9071-A3EFCD482C55}" srcOrd="0" destOrd="0" parTransId="{554A9E1E-BB21-4334-B2CA-0F49AD673014}" sibTransId="{B3D82756-D093-458A-90C6-2763DC36C735}"/>
    <dgm:cxn modelId="{96B175FB-62C4-4A7B-A9CA-02CE558460FF}" type="presOf" srcId="{68348FA3-F0EE-4530-B098-91B0646C2DCF}" destId="{4413571F-B2F6-4C8F-9452-7302E7A66552}" srcOrd="0" destOrd="0" presId="urn:microsoft.com/office/officeart/2005/8/layout/hProcess10"/>
    <dgm:cxn modelId="{B9BD42FD-E6FC-47AA-A8BE-CDB6330167E7}" srcId="{95699C64-E99B-4521-8AFA-4933573BC910}" destId="{3ECBAE6D-F1F5-4521-A1BB-ED9C0EB0CCB7}" srcOrd="0" destOrd="0" parTransId="{4D6AFB8C-0A83-4709-9484-614CEDA6159A}" sibTransId="{E785D49D-B474-46AE-94E5-BA3300432BC0}"/>
    <dgm:cxn modelId="{175682B1-4FCF-43EB-83B2-994344BB34AC}" type="presParOf" srcId="{DD09EB0F-0163-4C6D-9C85-D94B9BDBA206}" destId="{B40B2CE8-854C-4431-934D-40C4E0D357C0}" srcOrd="0" destOrd="0" presId="urn:microsoft.com/office/officeart/2005/8/layout/hProcess10"/>
    <dgm:cxn modelId="{3027D997-2CAC-4DF9-A50D-992FF24B7F50}" type="presParOf" srcId="{B40B2CE8-854C-4431-934D-40C4E0D357C0}" destId="{E642BBD1-9078-4568-AC84-0CCD9EF1A564}" srcOrd="0" destOrd="0" presId="urn:microsoft.com/office/officeart/2005/8/layout/hProcess10"/>
    <dgm:cxn modelId="{D97632E8-E454-4FED-87F2-0BBBBB38EC31}" type="presParOf" srcId="{B40B2CE8-854C-4431-934D-40C4E0D357C0}" destId="{0B28CF4C-EA99-4B25-B2C8-1ECFB81CE964}" srcOrd="1" destOrd="0" presId="urn:microsoft.com/office/officeart/2005/8/layout/hProcess10"/>
    <dgm:cxn modelId="{3B3626FB-9337-4CE4-BEC9-4B24AAE06D2E}" type="presParOf" srcId="{DD09EB0F-0163-4C6D-9C85-D94B9BDBA206}" destId="{3EBE4AFE-5785-4964-BDEC-511443C04079}" srcOrd="1" destOrd="0" presId="urn:microsoft.com/office/officeart/2005/8/layout/hProcess10"/>
    <dgm:cxn modelId="{FACECCBE-1364-4E96-AFBB-E4F96ACDC2B4}" type="presParOf" srcId="{3EBE4AFE-5785-4964-BDEC-511443C04079}" destId="{89F2A1D1-1CC3-4062-B247-0BBCAD0B0DC2}" srcOrd="0" destOrd="0" presId="urn:microsoft.com/office/officeart/2005/8/layout/hProcess10"/>
    <dgm:cxn modelId="{D5B67B65-0AFC-401E-993F-C0DD8FB851CE}" type="presParOf" srcId="{DD09EB0F-0163-4C6D-9C85-D94B9BDBA206}" destId="{E3C365DF-EE4C-45F3-A9F7-043F9D3075CB}" srcOrd="2" destOrd="0" presId="urn:microsoft.com/office/officeart/2005/8/layout/hProcess10"/>
    <dgm:cxn modelId="{CC5EEC1E-6A61-47EE-B130-D1072A73D672}" type="presParOf" srcId="{E3C365DF-EE4C-45F3-A9F7-043F9D3075CB}" destId="{72552D3E-3808-422E-B81E-6E1C63113259}" srcOrd="0" destOrd="0" presId="urn:microsoft.com/office/officeart/2005/8/layout/hProcess10"/>
    <dgm:cxn modelId="{44DC2E89-CEC0-4C4C-9C0F-29CDEB701995}" type="presParOf" srcId="{E3C365DF-EE4C-45F3-A9F7-043F9D3075CB}" destId="{6E13EBE9-8FAF-4912-9C8A-0894E9D4B71B}" srcOrd="1" destOrd="0" presId="urn:microsoft.com/office/officeart/2005/8/layout/hProcess10"/>
    <dgm:cxn modelId="{6CE6A897-2D77-4EAF-A8F0-66B4DEDDD680}" type="presParOf" srcId="{DD09EB0F-0163-4C6D-9C85-D94B9BDBA206}" destId="{4413571F-B2F6-4C8F-9452-7302E7A66552}" srcOrd="3" destOrd="0" presId="urn:microsoft.com/office/officeart/2005/8/layout/hProcess10"/>
    <dgm:cxn modelId="{B3CA0BA0-C8DA-4BA5-9068-D46A16222405}" type="presParOf" srcId="{4413571F-B2F6-4C8F-9452-7302E7A66552}" destId="{6609D7ED-58D7-4F57-A8A0-3A6350A520D9}" srcOrd="0" destOrd="0" presId="urn:microsoft.com/office/officeart/2005/8/layout/hProcess10"/>
    <dgm:cxn modelId="{072F2F46-E6D3-4408-B0AD-290D8F9CA2D9}" type="presParOf" srcId="{DD09EB0F-0163-4C6D-9C85-D94B9BDBA206}" destId="{EB46F473-F95F-4683-A7F7-1D3C713E4D78}" srcOrd="4" destOrd="0" presId="urn:microsoft.com/office/officeart/2005/8/layout/hProcess10"/>
    <dgm:cxn modelId="{D383627C-B122-4705-86C8-A52836B389E6}" type="presParOf" srcId="{EB46F473-F95F-4683-A7F7-1D3C713E4D78}" destId="{2377D7C4-CC87-4698-ABD9-0CB1053A3C7D}" srcOrd="0" destOrd="0" presId="urn:microsoft.com/office/officeart/2005/8/layout/hProcess10"/>
    <dgm:cxn modelId="{CD213CDD-C933-48FF-A380-CEF53DE95E06}" type="presParOf" srcId="{EB46F473-F95F-4683-A7F7-1D3C713E4D78}" destId="{0455B7CD-B21F-4099-95A8-4A69F35657F0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2BBD1-9078-4568-AC84-0CCD9EF1A564}">
      <dsp:nvSpPr>
        <dsp:cNvPr id="0" name=""/>
        <dsp:cNvSpPr/>
      </dsp:nvSpPr>
      <dsp:spPr>
        <a:xfrm>
          <a:off x="3832" y="0"/>
          <a:ext cx="1717178" cy="13628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B28CF4C-EA99-4B25-B2C8-1ECFB81CE964}">
      <dsp:nvSpPr>
        <dsp:cNvPr id="0" name=""/>
        <dsp:cNvSpPr/>
      </dsp:nvSpPr>
      <dsp:spPr>
        <a:xfrm>
          <a:off x="164853" y="817684"/>
          <a:ext cx="1954217" cy="136280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Problem</a:t>
          </a:r>
          <a:endParaRPr lang="en-CA" sz="18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Orbital object identification using their spectra</a:t>
          </a:r>
          <a:endParaRPr lang="en-CA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Must understand material spectral changes over time</a:t>
          </a:r>
          <a:endParaRPr lang="en-CA" sz="1100" kern="1200"/>
        </a:p>
      </dsp:txBody>
      <dsp:txXfrm>
        <a:off x="204768" y="857599"/>
        <a:ext cx="1874387" cy="1282977"/>
      </dsp:txXfrm>
    </dsp:sp>
    <dsp:sp modelId="{3EBE4AFE-5785-4964-BDEC-511443C04079}">
      <dsp:nvSpPr>
        <dsp:cNvPr id="0" name=""/>
        <dsp:cNvSpPr/>
      </dsp:nvSpPr>
      <dsp:spPr>
        <a:xfrm>
          <a:off x="2093259" y="475096"/>
          <a:ext cx="372248" cy="4126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/>
        </a:p>
      </dsp:txBody>
      <dsp:txXfrm>
        <a:off x="2093259" y="557619"/>
        <a:ext cx="260574" cy="247567"/>
      </dsp:txXfrm>
    </dsp:sp>
    <dsp:sp modelId="{72552D3E-3808-422E-B81E-6E1C63113259}">
      <dsp:nvSpPr>
        <dsp:cNvPr id="0" name=""/>
        <dsp:cNvSpPr/>
      </dsp:nvSpPr>
      <dsp:spPr>
        <a:xfrm>
          <a:off x="2784577" y="0"/>
          <a:ext cx="1717178" cy="13628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E13EBE9-8FAF-4912-9C8A-0894E9D4B71B}">
      <dsp:nvSpPr>
        <dsp:cNvPr id="0" name=""/>
        <dsp:cNvSpPr/>
      </dsp:nvSpPr>
      <dsp:spPr>
        <a:xfrm>
          <a:off x="2906962" y="817684"/>
          <a:ext cx="2031490" cy="136280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Experiment</a:t>
          </a:r>
          <a:endParaRPr lang="en-CA" sz="18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Subject space-grade materials to orbital decay</a:t>
          </a:r>
          <a:endParaRPr lang="en-CA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Measure spectral reflectance change over time</a:t>
          </a:r>
          <a:endParaRPr lang="en-CA" sz="1100" kern="1200"/>
        </a:p>
      </dsp:txBody>
      <dsp:txXfrm>
        <a:off x="2946877" y="857599"/>
        <a:ext cx="1951660" cy="1282977"/>
      </dsp:txXfrm>
    </dsp:sp>
    <dsp:sp modelId="{4413571F-B2F6-4C8F-9452-7302E7A66552}">
      <dsp:nvSpPr>
        <dsp:cNvPr id="0" name=""/>
        <dsp:cNvSpPr/>
      </dsp:nvSpPr>
      <dsp:spPr>
        <a:xfrm>
          <a:off x="4887526" y="475096"/>
          <a:ext cx="385771" cy="4126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900" kern="1200"/>
        </a:p>
      </dsp:txBody>
      <dsp:txXfrm>
        <a:off x="4887526" y="557619"/>
        <a:ext cx="270040" cy="247567"/>
      </dsp:txXfrm>
    </dsp:sp>
    <dsp:sp modelId="{2377D7C4-CC87-4698-ABD9-0CB1053A3C7D}">
      <dsp:nvSpPr>
        <dsp:cNvPr id="0" name=""/>
        <dsp:cNvSpPr/>
      </dsp:nvSpPr>
      <dsp:spPr>
        <a:xfrm>
          <a:off x="5603958" y="0"/>
          <a:ext cx="1717178" cy="13628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455B7CD-B21F-4099-95A8-4A69F35657F0}">
      <dsp:nvSpPr>
        <dsp:cNvPr id="0" name=""/>
        <dsp:cNvSpPr/>
      </dsp:nvSpPr>
      <dsp:spPr>
        <a:xfrm>
          <a:off x="5684040" y="817684"/>
          <a:ext cx="2116095" cy="1362807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>
          <a:solidFill>
            <a:schemeClr val="bg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Result</a:t>
          </a:r>
          <a:endParaRPr lang="en-CA" sz="18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Material reflectance behavior in space is now known</a:t>
          </a:r>
          <a:endParaRPr lang="en-CA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SSA community determines what each object is</a:t>
          </a:r>
          <a:endParaRPr lang="en-CA" sz="1100" kern="1200"/>
        </a:p>
      </dsp:txBody>
      <dsp:txXfrm>
        <a:off x="5723955" y="857599"/>
        <a:ext cx="2036265" cy="1282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2BBD1-9078-4568-AC84-0CCD9EF1A564}">
      <dsp:nvSpPr>
        <dsp:cNvPr id="0" name=""/>
        <dsp:cNvSpPr/>
      </dsp:nvSpPr>
      <dsp:spPr>
        <a:xfrm>
          <a:off x="577" y="0"/>
          <a:ext cx="1664745" cy="13628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B28CF4C-EA99-4B25-B2C8-1ECFB81CE964}">
      <dsp:nvSpPr>
        <dsp:cNvPr id="0" name=""/>
        <dsp:cNvSpPr/>
      </dsp:nvSpPr>
      <dsp:spPr>
        <a:xfrm>
          <a:off x="120797" y="817684"/>
          <a:ext cx="2028741" cy="1362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Problem</a:t>
          </a:r>
          <a:endParaRPr lang="en-CA" sz="18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Satellite cluster identification</a:t>
          </a:r>
          <a:endParaRPr lang="en-CA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Visual communication</a:t>
          </a:r>
          <a:endParaRPr lang="en-CA" sz="1100" kern="1200"/>
        </a:p>
      </dsp:txBody>
      <dsp:txXfrm>
        <a:off x="160712" y="857599"/>
        <a:ext cx="1948911" cy="1282977"/>
      </dsp:txXfrm>
    </dsp:sp>
    <dsp:sp modelId="{3EBE4AFE-5785-4964-BDEC-511443C04079}">
      <dsp:nvSpPr>
        <dsp:cNvPr id="0" name=""/>
        <dsp:cNvSpPr/>
      </dsp:nvSpPr>
      <dsp:spPr>
        <a:xfrm>
          <a:off x="2049688" y="481396"/>
          <a:ext cx="384366" cy="4000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>
        <a:off x="2049688" y="561399"/>
        <a:ext cx="269056" cy="240009"/>
      </dsp:txXfrm>
    </dsp:sp>
    <dsp:sp modelId="{72552D3E-3808-422E-B81E-6E1C63113259}">
      <dsp:nvSpPr>
        <dsp:cNvPr id="0" name=""/>
        <dsp:cNvSpPr/>
      </dsp:nvSpPr>
      <dsp:spPr>
        <a:xfrm>
          <a:off x="2763511" y="0"/>
          <a:ext cx="1664745" cy="13628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E13EBE9-8FAF-4912-9C8A-0894E9D4B71B}">
      <dsp:nvSpPr>
        <dsp:cNvPr id="0" name=""/>
        <dsp:cNvSpPr/>
      </dsp:nvSpPr>
      <dsp:spPr>
        <a:xfrm>
          <a:off x="2856921" y="817684"/>
          <a:ext cx="2040744" cy="1362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Experiment</a:t>
          </a:r>
          <a:endParaRPr lang="en-CA" sz="18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Mount green &amp; red LEDs to external panels</a:t>
          </a:r>
          <a:endParaRPr lang="en-CA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/>
            <a:t>Flash either green or red LEDs while over ground station</a:t>
          </a:r>
        </a:p>
      </dsp:txBody>
      <dsp:txXfrm>
        <a:off x="2896836" y="857599"/>
        <a:ext cx="1960914" cy="1282977"/>
      </dsp:txXfrm>
    </dsp:sp>
    <dsp:sp modelId="{4413571F-B2F6-4C8F-9452-7302E7A66552}">
      <dsp:nvSpPr>
        <dsp:cNvPr id="0" name=""/>
        <dsp:cNvSpPr/>
      </dsp:nvSpPr>
      <dsp:spPr>
        <a:xfrm>
          <a:off x="4825956" y="481396"/>
          <a:ext cx="397699" cy="4000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800" kern="1200"/>
        </a:p>
      </dsp:txBody>
      <dsp:txXfrm>
        <a:off x="4825956" y="561399"/>
        <a:ext cx="278389" cy="240009"/>
      </dsp:txXfrm>
    </dsp:sp>
    <dsp:sp modelId="{2377D7C4-CC87-4698-ABD9-0CB1053A3C7D}">
      <dsp:nvSpPr>
        <dsp:cNvPr id="0" name=""/>
        <dsp:cNvSpPr/>
      </dsp:nvSpPr>
      <dsp:spPr>
        <a:xfrm>
          <a:off x="5564541" y="0"/>
          <a:ext cx="1664745" cy="136280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455B7CD-B21F-4099-95A8-4A69F35657F0}">
      <dsp:nvSpPr>
        <dsp:cNvPr id="0" name=""/>
        <dsp:cNvSpPr/>
      </dsp:nvSpPr>
      <dsp:spPr>
        <a:xfrm>
          <a:off x="5532446" y="817684"/>
          <a:ext cx="2270945" cy="13628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2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Result</a:t>
          </a:r>
          <a:endParaRPr lang="en-CA" sz="1800" b="1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CCD camera used to determine wavelength of LED or;</a:t>
          </a:r>
          <a:endParaRPr lang="en-CA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/>
            <a:t>Receive low-bandwidth data from Morse code blinking</a:t>
          </a:r>
        </a:p>
      </dsp:txBody>
      <dsp:txXfrm>
        <a:off x="5572361" y="857599"/>
        <a:ext cx="2191115" cy="1282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59639-EB71-405B-9E77-8828A7623CA5}" type="datetimeFigureOut">
              <a:rPr lang="en-CA" smtClean="0"/>
              <a:t>2019-09-11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01AA4-6EA2-479E-90C9-705036922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9755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CD343D1-F676-4EE1-87C0-A1F0F079BB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6650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July 1</a:t>
            </a:r>
            <a:r>
              <a:rPr lang="en-CA" baseline="30000"/>
              <a:t>st</a:t>
            </a:r>
            <a:r>
              <a:rPr lang="en-CA"/>
              <a:t>, 00h00 to July 2</a:t>
            </a:r>
            <a:r>
              <a:rPr lang="en-CA" baseline="30000"/>
              <a:t>nd</a:t>
            </a:r>
            <a:r>
              <a:rPr lang="en-CA"/>
              <a:t>, 00h00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6044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/>
              <a:t>Degradation of Optics: Space Radiation (Potential Loss of Signal through optical assembly)</a:t>
            </a:r>
          </a:p>
          <a:p>
            <a:pPr marL="0" indent="0">
              <a:buNone/>
            </a:pPr>
            <a:r>
              <a:rPr lang="en-CA"/>
              <a:t>Dislodged Optics: Dislodge from launch, Vibrations from orbit, Impact from Debris</a:t>
            </a:r>
          </a:p>
          <a:p>
            <a:pPr marL="457200" lvl="1" indent="0">
              <a:buNone/>
            </a:pPr>
            <a:r>
              <a:rPr lang="en-CA"/>
              <a:t>POSSIBLE OTHERS THAT DON’T FALL UNDER “DAMAGE”: Changes to internal gratings due to temperature fluctuations</a:t>
            </a:r>
          </a:p>
          <a:p>
            <a:pPr marL="457200" lvl="1" indent="0" algn="l">
              <a:buNone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107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0253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108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6784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https://sciencequest.ca/clubs-photos-2016-2017/</a:t>
            </a:r>
          </a:p>
          <a:p>
            <a:endParaRPr lang="en-CA"/>
          </a:p>
          <a:p>
            <a:pPr eaLnBrk="1" hangingPunct="1"/>
            <a:r>
              <a:rPr lang="en-US" altLang="en-US"/>
              <a:t>Please </a:t>
            </a:r>
            <a:r>
              <a:rPr lang="en-US" altLang="en-US" err="1"/>
              <a:t>summarise</a:t>
            </a:r>
            <a:r>
              <a:rPr lang="en-US" altLang="en-US"/>
              <a:t> the Educational Outreach presentations you have given</a:t>
            </a:r>
          </a:p>
          <a:p>
            <a:pPr lvl="1" eaLnBrk="1" hangingPunct="1"/>
            <a:r>
              <a:rPr lang="en-US" altLang="en-US"/>
              <a:t>Locations, approximate number of people, any local media 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9059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Why we are ready for the next stage of development?</a:t>
            </a:r>
          </a:p>
          <a:p>
            <a:r>
              <a:rPr lang="en-CA"/>
              <a:t>	This is our team’s first year in this competition – although we have limited physical construction as of this date, our focus on robustness in design allows us to save time down the line and assemble/test our systems in time for the April final thermal vacuum/vibration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97F7A-0ED0-42C8-BECF-90FA295C44C8}" type="slidenum">
              <a:rPr lang="en-CA" smtClean="0"/>
              <a:t>133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4368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r>
              <a:rPr lang="en-CA">
                <a:sym typeface="Wingdings" panose="05000000000000000000" pitchFamily="2" charset="2"/>
              </a:rPr>
              <a:t>Will determine what the lifetime of the bulb is when exposed to radiation: Good to know to get an idea of how many spectra we would be able to take</a:t>
            </a:r>
          </a:p>
          <a:p>
            <a:pPr marL="228600" indent="-228600">
              <a:buAutoNum type="arabicPeriod"/>
            </a:pPr>
            <a:r>
              <a:rPr lang="en-CA">
                <a:sym typeface="Wingdings" panose="05000000000000000000" pitchFamily="2" charset="2"/>
              </a:rPr>
              <a:t>Data processing models assume a stable light source: Good to know if a “stable’ light source can be approximated</a:t>
            </a:r>
          </a:p>
          <a:p>
            <a:pPr marL="685800" lvl="1" indent="-228600">
              <a:buAutoNum type="arabicPeriod"/>
            </a:pPr>
            <a:r>
              <a:rPr lang="en-CA">
                <a:sym typeface="Wingdings" panose="05000000000000000000" pitchFamily="2" charset="2"/>
              </a:rPr>
              <a:t>Spectral BRDF is a ratio therefore I don’t think it matters if the intensity of the light source changes???? Bigger deal if we want to track kinetics based on a spectral feature</a:t>
            </a:r>
          </a:p>
          <a:p>
            <a:pPr marL="685800" lvl="1" indent="-228600">
              <a:buAutoNum type="arabicPeriod"/>
            </a:pPr>
            <a:r>
              <a:rPr lang="en-CA">
                <a:sym typeface="Wingdings" panose="05000000000000000000" pitchFamily="2" charset="2"/>
              </a:rPr>
              <a:t>Will provide integration times that are acceptable (I don’t think it matters what the integration time for BRDF) but would matter if we want to track kinetics based on a spectral feature</a:t>
            </a:r>
          </a:p>
          <a:p>
            <a:pPr marL="457200" lvl="1" indent="0">
              <a:buNone/>
            </a:pPr>
            <a:endParaRPr lang="en-CA">
              <a:sym typeface="Wingdings" panose="05000000000000000000" pitchFamily="2" charset="2"/>
            </a:endParaRPr>
          </a:p>
          <a:p>
            <a:endParaRPr lang="en-CA">
              <a:sym typeface="Wingdings" panose="05000000000000000000" pitchFamily="2" charset="2"/>
            </a:endParaRPr>
          </a:p>
          <a:p>
            <a:r>
              <a:rPr lang="en-CA">
                <a:sym typeface="Wingdings" panose="05000000000000000000" pitchFamily="2" charset="2"/>
              </a:rPr>
              <a:t>Spectrometer</a:t>
            </a:r>
          </a:p>
          <a:p>
            <a:pPr marL="228600" indent="-228600">
              <a:buAutoNum type="arabicPeriod"/>
            </a:pPr>
            <a:r>
              <a:rPr lang="en-CA">
                <a:sym typeface="Wingdings" panose="05000000000000000000" pitchFamily="2" charset="2"/>
              </a:rPr>
              <a:t>Indicates any changes in spectral response: detector may become less/more sensitive to different wavelengths therefore some correction parameters may be necessary </a:t>
            </a:r>
          </a:p>
          <a:p>
            <a:pPr marL="0" indent="0">
              <a:buNone/>
            </a:pPr>
            <a:r>
              <a:rPr lang="en-CA">
                <a:sym typeface="Wingdings" panose="05000000000000000000" pitchFamily="2" charset="2"/>
              </a:rPr>
              <a:t>2. Check on </a:t>
            </a:r>
            <a:r>
              <a:rPr lang="en-CA" err="1">
                <a:sym typeface="Wingdings" panose="05000000000000000000" pitchFamily="2" charset="2"/>
              </a:rPr>
              <a:t>radiation+CMOS</a:t>
            </a:r>
            <a:r>
              <a:rPr lang="en-CA">
                <a:sym typeface="Wingdings" panose="05000000000000000000" pitchFamily="2" charset="2"/>
              </a:rPr>
              <a:t> effects some more </a:t>
            </a:r>
          </a:p>
          <a:p>
            <a:endParaRPr lang="en-CA">
              <a:sym typeface="Wingdings" panose="05000000000000000000" pitchFamily="2" charset="2"/>
            </a:endParaRPr>
          </a:p>
          <a:p>
            <a:br>
              <a:rPr lang="en-CA">
                <a:sym typeface="Wingdings" panose="05000000000000000000" pitchFamily="2" charset="2"/>
              </a:rPr>
            </a:br>
            <a:r>
              <a:rPr lang="en-CA">
                <a:sym typeface="Wingdings" panose="05000000000000000000" pitchFamily="2" charset="2"/>
              </a:rPr>
              <a:t>1. Radiating the spectrometer</a:t>
            </a:r>
          </a:p>
          <a:p>
            <a:endParaRPr lang="en-CA">
              <a:sym typeface="Wingdings" panose="05000000000000000000" pitchFamily="2" charset="2"/>
            </a:endParaRPr>
          </a:p>
          <a:p>
            <a:r>
              <a:rPr lang="en-CA">
                <a:sym typeface="Wingdings" panose="05000000000000000000" pitchFamily="2" charset="2"/>
              </a:rPr>
              <a:t>Ask James if there are any materials that we would be able to test to get an idea of how long it takes to see a noticeable change.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615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2791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3355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CA" sz="1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12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sz="1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CA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CA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CA" sz="1200"/>
                  <a:t>Spectral bidirectional reflectance distribution [sr</a:t>
                </a:r>
                <a:r>
                  <a:rPr lang="en-CA" sz="1200" baseline="30000"/>
                  <a:t>-1</a:t>
                </a:r>
                <a:r>
                  <a:rPr lang="en-CA" sz="1200"/>
                  <a:t>]</a:t>
                </a:r>
                <a:br>
                  <a:rPr lang="en-CA" sz="120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CA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200"/>
                  <a:t>Measured reflectance signal [ADU]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CA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sz="1200"/>
                  <a:t>Measured incident signal [ADU]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CA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1200"/>
                  <a:t> Exposure time [s]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unc>
                          <m:funcPr>
                            <m:ctrlPr>
                              <a:rPr lang="en-CA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CA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func>
                      </m:sub>
                    </m:sSub>
                  </m:oMath>
                </a14:m>
                <a:r>
                  <a:rPr lang="en-CA" sz="1200"/>
                  <a:t>: Exposure time of reference signal [s]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CA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200"/>
                  <a:t>Solid angle of the detector [</a:t>
                </a:r>
                <a:r>
                  <a:rPr lang="en-CA" sz="1200" err="1"/>
                  <a:t>sr</a:t>
                </a:r>
                <a:r>
                  <a:rPr lang="en-CA" sz="1200"/>
                  <a:t>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200"/>
                  <a:t>: Incident angle [degrees]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CA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CA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CA" sz="1200"/>
                  <a:t>Reflected angle [degrees]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sz="1200" i="0">
                    <a:latin typeface="Cambria Math" panose="02040503050406030204" pitchFamily="18" charset="0"/>
                  </a:rPr>
                  <a:t>𝑓_𝑟 (</a:t>
                </a:r>
                <a:r>
                  <a:rPr lang="en-CA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</a:t>
                </a:r>
                <a:r>
                  <a:rPr lang="en-CA" sz="1200" i="0">
                    <a:latin typeface="Cambria Math" panose="02040503050406030204" pitchFamily="18" charset="0"/>
                  </a:rPr>
                  <a:t>𝑖, </a:t>
                </a:r>
                <a:r>
                  <a:rPr lang="en-CA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</a:t>
                </a:r>
                <a:r>
                  <a:rPr lang="en-CA" sz="1200" i="0">
                    <a:latin typeface="Cambria Math" panose="02040503050406030204" pitchFamily="18" charset="0"/>
                  </a:rPr>
                  <a:t>𝑟, </a:t>
                </a:r>
                <a:r>
                  <a:rPr lang="en-CA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𝜆)</a:t>
                </a:r>
                <a:r>
                  <a:rPr lang="en-CA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 </a:t>
                </a:r>
                <a:r>
                  <a:rPr lang="en-CA" sz="1200"/>
                  <a:t>Spectral bidirectional reflectance distribution [sr</a:t>
                </a:r>
                <a:r>
                  <a:rPr lang="en-CA" sz="1200" baseline="30000"/>
                  <a:t>-1</a:t>
                </a:r>
                <a:r>
                  <a:rPr lang="en-CA" sz="1200"/>
                  <a:t>]</a:t>
                </a:r>
                <a:br>
                  <a:rPr lang="en-CA" sz="1200"/>
                </a:br>
                <a:r>
                  <a:rPr lang="en-CA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𝑆_</a:t>
                </a:r>
                <a:r>
                  <a:rPr lang="en-CA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𝑟 (𝐸_𝑖, 𝜃_𝑖,𝜃_𝑟, 𝜆)</a:t>
                </a:r>
                <a:r>
                  <a:rPr lang="en-CA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CA" sz="1200"/>
                  <a:t>Measured reflectance signal [ADU]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𝑆_0 (𝜆)</a:t>
                </a:r>
                <a:r>
                  <a:rPr lang="en-CA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n-CA" sz="1200"/>
                  <a:t>Measured incident signal [ADU]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𝑡_(exp(𝑟))</a:t>
                </a:r>
                <a:r>
                  <a:rPr lang="en-CA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en-CA" sz="1200"/>
                  <a:t> Exposure time [s]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𝑡_exp⁡(0) </a:t>
                </a:r>
                <a:r>
                  <a:rPr lang="en-CA" sz="1200"/>
                  <a:t>: Exposure time of reference signal [s]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∆𝜔_𝑠</a:t>
                </a:r>
                <a:r>
                  <a:rPr lang="en-CA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CA" sz="1200"/>
                  <a:t>Solid angle of the detector [</a:t>
                </a:r>
                <a:r>
                  <a:rPr lang="en-CA" sz="1200" err="1"/>
                  <a:t>sr</a:t>
                </a:r>
                <a:r>
                  <a:rPr lang="en-CA" sz="1200"/>
                  <a:t>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𝜃_𝑖</a:t>
                </a:r>
                <a:r>
                  <a:rPr lang="en-CA" sz="1200"/>
                  <a:t>: Incident angle [degrees]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𝜃_𝑟</a:t>
                </a:r>
                <a:r>
                  <a:rPr lang="en-CA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CA" sz="1200"/>
                  <a:t>Reflected angle [degrees]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236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7514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63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/>
              <a:t>LED banks substituted for quartz tungsten-halogen lamp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/>
              <a:t>Simpler electronics (less crowding, more throughput), more uniform spectra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/>
              <a:t>Increased samples from 2 to 3 in addition to reference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/>
              <a:t>Change of observation angle from 10º to 60º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/>
              <a:t>Increased exposure area and better protection of optics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/>
              <a:t>Combination of fiber optic and free space assembly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/>
              <a:t>Reduction of complexity and error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/>
              <a:t>Overall refinement of design to match ground-based lab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9181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err="1">
                <a:effectLst/>
              </a:rPr>
              <a:t>Thorlabs</a:t>
            </a:r>
            <a:r>
              <a:rPr lang="en-CA">
                <a:effectLst/>
              </a:rPr>
              <a:t> Inc., “Quartz Tungsten-Halogen Lamp.” </a:t>
            </a:r>
            <a:r>
              <a:rPr lang="en-CA" err="1">
                <a:effectLst/>
              </a:rPr>
              <a:t>Thorlabs</a:t>
            </a:r>
            <a:r>
              <a:rPr lang="en-CA">
                <a:effectLst/>
              </a:rPr>
              <a:t> Inc., 2017.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9270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703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- Large gaps due to offset in </a:t>
            </a:r>
            <a:r>
              <a:rPr lang="en-CA" err="1"/>
              <a:t>CoSMOSAT’s</a:t>
            </a:r>
            <a:r>
              <a:rPr lang="en-CA"/>
              <a:t> orbit time and the Earth’s rotation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153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0751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CA" altLang="en-US">
                <a:solidFill>
                  <a:srgbClr val="FF0000"/>
                </a:solidFill>
              </a:rPr>
              <a:t>What is new or innovative about this payload experiment?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96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186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Objective coverage characteristics &amp; statistics</a:t>
            </a:r>
          </a:p>
          <a:p>
            <a:pPr lvl="1" eaLnBrk="1" hangingPunct="1"/>
            <a:r>
              <a:rPr lang="en-CA" altLang="en-US"/>
              <a:t>E.g., Earth imagery in km</a:t>
            </a:r>
            <a:r>
              <a:rPr lang="en-CA" altLang="en-US" baseline="30000"/>
              <a:t>2</a:t>
            </a:r>
            <a:r>
              <a:rPr lang="en-CA" altLang="en-US"/>
              <a:t>/day</a:t>
            </a:r>
          </a:p>
          <a:p>
            <a:pPr eaLnBrk="1" hangingPunct="1"/>
            <a:r>
              <a:rPr lang="en-CA" altLang="en-US">
                <a:solidFill>
                  <a:srgbClr val="FF0000"/>
                </a:solidFill>
              </a:rPr>
              <a:t>What attitude and orbit position accuracy does your payload need? What happens if it doesn’t get that?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2738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Mention neglected: magnets, LEDs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7462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If we are in a very cold orbit, and turn on the halogen lamps, the gradient could be detrimental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7449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Image: CUTE-I sensor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688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85750">
              <a:buChar char="•"/>
            </a:pPr>
            <a:r>
              <a:rPr lang="en-CA">
                <a:solidFill>
                  <a:srgbClr val="FFFFFF"/>
                </a:solidFill>
              </a:rPr>
              <a:t>A. Farrahi, A. Sanz-Andrés, (2013), "Efficiency of Hysteresis Rods in Small Spacecraft Attitude Stabilization"</a:t>
            </a:r>
            <a:endParaRPr lang="en-US">
              <a:solidFill>
                <a:srgbClr val="FFFFFF"/>
              </a:solidFill>
            </a:endParaRPr>
          </a:p>
          <a:p>
            <a:pPr marL="342900" indent="-285750">
              <a:buChar char="•"/>
            </a:pPr>
            <a:endParaRPr lang="en-CA">
              <a:solidFill>
                <a:srgbClr val="FFFFFF"/>
              </a:solidFill>
            </a:endParaRPr>
          </a:p>
          <a:p>
            <a:pPr marL="342900" indent="-285750">
              <a:buChar char="•"/>
            </a:pPr>
            <a:endParaRPr lang="en-CA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D343D1-F676-4EE1-87C0-A1F0F079BBC1}" type="slidenum">
              <a:rPr lang="en-US" altLang="en-US"/>
              <a:pPr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9175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C:\Users\Owner\Geocentrix\CSDC\Presentations &amp; PR Material\Logo\CSDC_logo_on_white_1000x100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022975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381000" y="6002338"/>
            <a:ext cx="8382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 bwMode="auto">
          <a:xfrm>
            <a:off x="7907338" y="6648450"/>
            <a:ext cx="982662" cy="1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0" rIns="7200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/>
              <a:t>CSDC-4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lIns="91440" rIns="91440"/>
          <a:lstStyle>
            <a:lvl1pPr algn="ctr">
              <a:defRPr sz="3200"/>
            </a:lvl1pPr>
          </a:lstStyle>
          <a:p>
            <a:pPr lvl="0"/>
            <a:r>
              <a:rPr lang="en-CA" noProof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12954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CA" noProof="0"/>
              <a:t>Click to edit Master subtitle style</a:t>
            </a: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‹#›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39464"/>
            <a:ext cx="922501" cy="64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6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38" y="401638"/>
            <a:ext cx="8247062" cy="5683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622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B743B759-F0ED-4F32-8C9E-9FA1CDE4F4C4}" type="slidenum">
              <a:rPr lang="en-US" altLang="en-US" sz="900" smtClean="0"/>
              <a:pPr>
                <a:defRPr/>
              </a:pPr>
              <a:t>‹#›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138834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BB070E4-CCDC-44A0-AF83-585CF02FC11F}" type="slidenum">
              <a:rPr lang="en-US" altLang="en-US" sz="900" smtClean="0"/>
              <a:pPr>
                <a:defRPr/>
              </a:pPr>
              <a:t>‹#›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2750080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C:\Users\Owner\Geocentrix\CSDC\Presentations &amp; PR Material\Logo\CSDC_logo_on_white_1000x1000.jp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022975"/>
            <a:ext cx="6381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9738" y="401638"/>
            <a:ext cx="7713662" cy="56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8000" tIns="45720" rIns="1800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/>
              <a:t>Click to edit Master text styles</a:t>
            </a:r>
          </a:p>
          <a:p>
            <a:pPr lvl="1"/>
            <a:r>
              <a:rPr lang="en-CA" altLang="en-US"/>
              <a:t>Second level</a:t>
            </a:r>
          </a:p>
          <a:p>
            <a:pPr lvl="2"/>
            <a:r>
              <a:rPr lang="en-CA" altLang="en-US"/>
              <a:t>Third level</a:t>
            </a:r>
          </a:p>
          <a:p>
            <a:pPr lvl="3"/>
            <a:r>
              <a:rPr lang="en-CA" altLang="en-US"/>
              <a:t>Fourth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00200" y="6172200"/>
            <a:ext cx="5935663" cy="41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6000" rIns="91440" bIns="360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/>
            </a:lvl1pPr>
          </a:lstStyle>
          <a:p>
            <a:pPr>
              <a:defRPr/>
            </a:pPr>
            <a:fld id="{E736024C-D217-48BD-9807-BA6FA914183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</p:txBody>
      </p:sp>
      <p:sp>
        <p:nvSpPr>
          <p:cNvPr id="1030" name="Line 7"/>
          <p:cNvSpPr>
            <a:spLocks noChangeShapeType="1"/>
          </p:cNvSpPr>
          <p:nvPr userDrawn="1"/>
        </p:nvSpPr>
        <p:spPr bwMode="auto">
          <a:xfrm>
            <a:off x="381000" y="6002338"/>
            <a:ext cx="8382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31" name="Line 8"/>
          <p:cNvSpPr>
            <a:spLocks noChangeShapeType="1"/>
          </p:cNvSpPr>
          <p:nvPr userDrawn="1"/>
        </p:nvSpPr>
        <p:spPr bwMode="auto">
          <a:xfrm>
            <a:off x="381000" y="914400"/>
            <a:ext cx="83439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 bwMode="auto">
          <a:xfrm>
            <a:off x="7907338" y="6648450"/>
            <a:ext cx="982662" cy="1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0" rIns="72000" bIns="0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/>
              <a:t>CSDC-4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139464"/>
            <a:ext cx="922501" cy="6407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0" r:id="rId3"/>
    <p:sldLayoutId id="2147483781" r:id="rId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0000"/>
        </a:lnSpc>
        <a:spcBef>
          <a:spcPct val="4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75000"/>
        </a:lnSpc>
        <a:spcBef>
          <a:spcPct val="4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://www.qset.c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NULL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25336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>
                <a:solidFill>
                  <a:srgbClr val="0033CC"/>
                </a:solidFill>
              </a:rPr>
              <a:t>Canadian Satellite Design Challenge</a:t>
            </a:r>
            <a:br>
              <a:rPr lang="en-US" altLang="en-US">
                <a:solidFill>
                  <a:srgbClr val="0033CC"/>
                </a:solidFill>
              </a:rPr>
            </a:br>
            <a:r>
              <a:rPr lang="en-US" altLang="en-US">
                <a:solidFill>
                  <a:srgbClr val="0033CC"/>
                </a:solidFill>
              </a:rPr>
              <a:t>CSDC-4</a:t>
            </a:r>
            <a:br>
              <a:rPr lang="en-US" altLang="en-US">
                <a:solidFill>
                  <a:srgbClr val="0033CC"/>
                </a:solidFill>
              </a:rPr>
            </a:br>
            <a:r>
              <a:rPr lang="en-US" altLang="en-US">
                <a:solidFill>
                  <a:srgbClr val="0033CC"/>
                </a:solidFill>
              </a:rPr>
              <a:t>Critical Design Review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371600"/>
          </a:xfrm>
        </p:spPr>
        <p:txBody>
          <a:bodyPr/>
          <a:lstStyle/>
          <a:p>
            <a:pPr eaLnBrk="1" hangingPunct="1"/>
            <a:r>
              <a:rPr lang="en-US" altLang="en-US" b="1"/>
              <a:t>Queen’s Space Engineering Team (QSET)</a:t>
            </a:r>
          </a:p>
          <a:p>
            <a:pPr eaLnBrk="1" hangingPunct="1"/>
            <a:r>
              <a:rPr lang="en-US" altLang="en-US"/>
              <a:t>Bryan Little, Matthew Bowen, James Xie</a:t>
            </a:r>
          </a:p>
          <a:p>
            <a:pPr eaLnBrk="1" hangingPunct="1"/>
            <a:r>
              <a:rPr lang="en-US" altLang="en-US" sz="1800"/>
              <a:t>Sept. 21,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Spacecraft Overview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10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Sequence</a:t>
            </a:r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644840"/>
              </p:ext>
            </p:extLst>
          </p:nvPr>
        </p:nvGraphicFramePr>
        <p:xfrm>
          <a:off x="457200" y="969963"/>
          <a:ext cx="8229600" cy="495704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84522">
                  <a:extLst>
                    <a:ext uri="{9D8B030D-6E8A-4147-A177-3AD203B41FA5}">
                      <a16:colId xmlns:a16="http://schemas.microsoft.com/office/drawing/2014/main" val="1629538713"/>
                    </a:ext>
                  </a:extLst>
                </a:gridCol>
                <a:gridCol w="4263107">
                  <a:extLst>
                    <a:ext uri="{9D8B030D-6E8A-4147-A177-3AD203B41FA5}">
                      <a16:colId xmlns:a16="http://schemas.microsoft.com/office/drawing/2014/main" val="276128742"/>
                    </a:ext>
                  </a:extLst>
                </a:gridCol>
                <a:gridCol w="1981971">
                  <a:extLst>
                    <a:ext uri="{9D8B030D-6E8A-4147-A177-3AD203B41FA5}">
                      <a16:colId xmlns:a16="http://schemas.microsoft.com/office/drawing/2014/main" val="1222891729"/>
                    </a:ext>
                  </a:extLst>
                </a:gridCol>
              </a:tblGrid>
              <a:tr h="576960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Involved</a:t>
                      </a:r>
                      <a:r>
                        <a:rPr lang="en-US" sz="1600" baseline="0"/>
                        <a:t> Subsystems</a:t>
                      </a:r>
                      <a:endParaRPr 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257479"/>
                  </a:ext>
                </a:extLst>
              </a:tr>
              <a:tr h="609883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Release of rail</a:t>
                      </a:r>
                      <a:r>
                        <a:rPr lang="en-US" sz="1400" u="none" strike="noStrike" baseline="0">
                          <a:effectLst/>
                        </a:rPr>
                        <a:t> switch boots EPS, initialization of TS-7600, antenna deployment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Structure, EPS, TS-7600, Antenna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072521"/>
                  </a:ext>
                </a:extLst>
              </a:tr>
              <a:tr h="981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err="1">
                          <a:effectLst/>
                        </a:rPr>
                        <a:t>LEDSat</a:t>
                      </a:r>
                      <a:r>
                        <a:rPr lang="en-US" sz="1400" u="none" strike="noStrike">
                          <a:effectLst/>
                        </a:rPr>
                        <a:t> Beacon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Upon collection of sufficient</a:t>
                      </a:r>
                      <a:r>
                        <a:rPr lang="en-US" sz="1400" u="none" strike="noStrike" baseline="0">
                          <a:effectLst/>
                        </a:rPr>
                        <a:t> power from solar array, begin </a:t>
                      </a:r>
                      <a:r>
                        <a:rPr lang="en-US" sz="1400" u="none" strike="noStrike" baseline="0" err="1">
                          <a:effectLst/>
                        </a:rPr>
                        <a:t>LEDSat</a:t>
                      </a:r>
                      <a:r>
                        <a:rPr lang="en-US" sz="1400" u="none" strike="noStrike" baseline="0">
                          <a:effectLst/>
                        </a:rPr>
                        <a:t> beacon (dependent on current bus status) until </a:t>
                      </a:r>
                      <a:r>
                        <a:rPr lang="en-US" sz="1400" u="none" strike="noStrike" baseline="0" err="1">
                          <a:effectLst/>
                        </a:rPr>
                        <a:t>comms</a:t>
                      </a:r>
                      <a:r>
                        <a:rPr lang="en-US" sz="1400" u="none" strike="noStrike" baseline="0">
                          <a:effectLst/>
                        </a:rPr>
                        <a:t> have been established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Solar Array, EPS, LED Array, TS-7600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205942"/>
                  </a:ext>
                </a:extLst>
              </a:tr>
              <a:tr h="73828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Telemetry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Collect</a:t>
                      </a:r>
                      <a:r>
                        <a:rPr lang="en-US" sz="1400" u="none" strike="noStrike" baseline="0">
                          <a:effectLst/>
                        </a:rPr>
                        <a:t> and save telemetry at specified frequencies, broadcast presence over communications system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Telemetry sensors, TS-7600, Communications, EPS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517785"/>
                  </a:ext>
                </a:extLst>
              </a:tr>
              <a:tr h="54917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Handshake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Establish data link between ground</a:t>
                      </a:r>
                      <a:r>
                        <a:rPr lang="en-US" sz="1400" u="none" strike="noStrike" baseline="0">
                          <a:effectLst/>
                        </a:rPr>
                        <a:t> station and satellite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TS-7600, Communications, EPS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963484"/>
                  </a:ext>
                </a:extLst>
              </a:tr>
              <a:tr h="981211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Run </a:t>
                      </a:r>
                      <a:r>
                        <a:rPr lang="en-US" sz="1400" u="none" strike="noStrike" err="1">
                          <a:effectLst/>
                        </a:rPr>
                        <a:t>COSMOSat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After</a:t>
                      </a:r>
                      <a:r>
                        <a:rPr lang="en-US" sz="1400" u="none" strike="noStrike" baseline="0">
                          <a:effectLst/>
                        </a:rPr>
                        <a:t> communications have been established, permission is granted to gather and save spectra based on orbital position/desired frequency 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Spectrometer, optics, TS-7600, EPS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960736"/>
                  </a:ext>
                </a:extLst>
              </a:tr>
              <a:tr h="4953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Payload continuation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Collection of scientific data from COSMOSAT,</a:t>
                      </a:r>
                      <a:r>
                        <a:rPr lang="en-US" sz="1400" u="none" strike="noStrike" baseline="0">
                          <a:effectLst/>
                        </a:rPr>
                        <a:t> upload settings for Mode B of LEDSAT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LED Array, TS-7600, EPS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2829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1722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solidFill>
                  <a:srgbClr val="0033CC"/>
                </a:solidFill>
              </a:rPr>
              <a:t>Programme Management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101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CFF5-C9CE-4048-BBAE-D241E535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Program Schedule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BDD0F-C488-442E-B9DF-B0E7414D4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81" y="1110341"/>
            <a:ext cx="8319419" cy="453850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9CA5DA-CAAD-497D-97D3-1AEC8ABC3060}"/>
              </a:ext>
            </a:extLst>
          </p:cNvPr>
          <p:cNvCxnSpPr>
            <a:cxnSpLocks/>
          </p:cNvCxnSpPr>
          <p:nvPr/>
        </p:nvCxnSpPr>
        <p:spPr>
          <a:xfrm>
            <a:off x="2442755" y="1606732"/>
            <a:ext cx="252113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B02FB8-E24A-453E-BC2E-0DBD45176805}"/>
              </a:ext>
            </a:extLst>
          </p:cNvPr>
          <p:cNvSpPr txBox="1"/>
          <p:nvPr/>
        </p:nvSpPr>
        <p:spPr>
          <a:xfrm>
            <a:off x="4963886" y="142206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Critical Path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10CD77-17C4-4B9E-A902-1114CADDFE7A}"/>
              </a:ext>
            </a:extLst>
          </p:cNvPr>
          <p:cNvSpPr/>
          <p:nvPr/>
        </p:nvSpPr>
        <p:spPr>
          <a:xfrm>
            <a:off x="439738" y="2625634"/>
            <a:ext cx="840422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29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4189A-A957-4512-A50F-D7D0E824A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Program Budget - Hardware</a:t>
            </a:r>
          </a:p>
        </p:txBody>
      </p:sp>
      <p:graphicFrame>
        <p:nvGraphicFramePr>
          <p:cNvPr id="5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60756"/>
              </p:ext>
            </p:extLst>
          </p:nvPr>
        </p:nvGraphicFramePr>
        <p:xfrm>
          <a:off x="419100" y="1019175"/>
          <a:ext cx="8302039" cy="480809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125570">
                  <a:extLst>
                    <a:ext uri="{9D8B030D-6E8A-4147-A177-3AD203B41FA5}">
                      <a16:colId xmlns:a16="http://schemas.microsoft.com/office/drawing/2014/main" val="4285282299"/>
                    </a:ext>
                  </a:extLst>
                </a:gridCol>
                <a:gridCol w="2152098">
                  <a:extLst>
                    <a:ext uri="{9D8B030D-6E8A-4147-A177-3AD203B41FA5}">
                      <a16:colId xmlns:a16="http://schemas.microsoft.com/office/drawing/2014/main" val="2913707108"/>
                    </a:ext>
                  </a:extLst>
                </a:gridCol>
                <a:gridCol w="2817244">
                  <a:extLst>
                    <a:ext uri="{9D8B030D-6E8A-4147-A177-3AD203B41FA5}">
                      <a16:colId xmlns:a16="http://schemas.microsoft.com/office/drawing/2014/main" val="642222078"/>
                    </a:ext>
                  </a:extLst>
                </a:gridCol>
                <a:gridCol w="1204808">
                  <a:extLst>
                    <a:ext uri="{9D8B030D-6E8A-4147-A177-3AD203B41FA5}">
                      <a16:colId xmlns:a16="http://schemas.microsoft.com/office/drawing/2014/main" val="2851623906"/>
                    </a:ext>
                  </a:extLst>
                </a:gridCol>
                <a:gridCol w="1002319">
                  <a:extLst>
                    <a:ext uri="{9D8B030D-6E8A-4147-A177-3AD203B41FA5}">
                      <a16:colId xmlns:a16="http://schemas.microsoft.com/office/drawing/2014/main" val="1824707318"/>
                    </a:ext>
                  </a:extLst>
                </a:gridCol>
              </a:tblGrid>
              <a:tr h="1484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</a:rPr>
                        <a:t>Communications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Transceiver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err="1">
                          <a:effectLst/>
                        </a:rPr>
                        <a:t>NanoAvionics</a:t>
                      </a:r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$6,744.47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3428737309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Dummy Load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Mouser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$91.07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1316365459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Antenna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err="1">
                          <a:effectLst/>
                        </a:rPr>
                        <a:t>NanoAvionics</a:t>
                      </a:r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$4,153.88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3736948036"/>
                  </a:ext>
                </a:extLst>
              </a:tr>
              <a:tr h="25979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</a:rPr>
                        <a:t>EPS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Power Distribution System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err="1">
                          <a:effectLst/>
                        </a:rPr>
                        <a:t>NanoAvionics</a:t>
                      </a:r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$4,984.43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4119805684"/>
                  </a:ext>
                </a:extLst>
              </a:tr>
              <a:tr h="25979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PCBs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Budgeted/Estimated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AP Circuits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$877.28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3383296899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Solar Cells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Actual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Azur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lvl="0" algn="r" fontAlgn="b">
                        <a:buNone/>
                      </a:pPr>
                      <a:r>
                        <a:rPr lang="en-CA" sz="900" u="none" strike="noStrike">
                          <a:effectLst/>
                        </a:rPr>
                        <a:t>8081.71</a:t>
                      </a:r>
                      <a:endParaRPr lang="en-US">
                        <a:effectLst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2308380113"/>
                  </a:ext>
                </a:extLst>
              </a:tr>
              <a:tr h="1484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</a:rPr>
                        <a:t>Thermal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Multi-Layer Insulation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Actual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Dunmore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$700.60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1862678403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Heater Design Kit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Actual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Minco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$277.98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3424601010"/>
                  </a:ext>
                </a:extLst>
              </a:tr>
              <a:tr h="25979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</a:rPr>
                        <a:t>Structure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Aluminum 7075 T6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McMaster-Carr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$512.00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971155638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Hardware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Estimated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$50.00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3856188256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Deployment Springs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Estimated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$56.50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3882753320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Deployment Switches 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Estimated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$113.00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2206577986"/>
                  </a:ext>
                </a:extLst>
              </a:tr>
              <a:tr h="1484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</a:rPr>
                        <a:t>Telemetry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Thermistor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Estimated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$204.48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2836515208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744954954"/>
                  </a:ext>
                </a:extLst>
              </a:tr>
              <a:tr h="14845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</a:rPr>
                        <a:t>ADCS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Magnetometer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Elmwood Electronics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$56.16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3172357148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Gyroscope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err="1">
                          <a:effectLst/>
                        </a:rPr>
                        <a:t>Sparkfun</a:t>
                      </a:r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$80.44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2907103157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Magnetic Rods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$45.00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1915903401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Hysteresis Rods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$150.00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2266559850"/>
                  </a:ext>
                </a:extLst>
              </a:tr>
              <a:tr h="157732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</a:rPr>
                        <a:t>OBC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External ADC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TI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$41.89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2363780995"/>
                  </a:ext>
                </a:extLst>
              </a:tr>
              <a:tr h="278350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</a:rPr>
                        <a:t>Spectrometer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Silver Coated 1/2" Off-axis parabolic mirror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err="1">
                          <a:effectLst/>
                        </a:rPr>
                        <a:t>Thorlabs</a:t>
                      </a:r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$223.58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540632334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Collimation Lens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err="1">
                          <a:effectLst/>
                        </a:rPr>
                        <a:t>Thorlabs</a:t>
                      </a:r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$63.77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3205997465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90 degree Collimation Lens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 err="1">
                          <a:effectLst/>
                        </a:rPr>
                        <a:t>Avantes</a:t>
                      </a:r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$573.75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2028189634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Payload Segregation Wall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Estimated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In-house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$0.00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3956442774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Custom Lamp Holder Cap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Estimated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In-house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$0.00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1613471315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Sample Stage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Estimated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In-house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$0.00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4280192851"/>
                  </a:ext>
                </a:extLst>
              </a:tr>
              <a:tr h="1484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000" u="none" strike="noStrike">
                          <a:effectLst/>
                        </a:rPr>
                        <a:t>LEDSAT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Green LEDs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Mouser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$107.24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322140932"/>
                  </a:ext>
                </a:extLst>
              </a:tr>
              <a:tr h="148453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Red LEDs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900" u="none" strike="noStrike">
                          <a:effectLst/>
                        </a:rPr>
                        <a:t>Budgeted</a:t>
                      </a: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900" u="none" strike="noStrike">
                          <a:effectLst/>
                        </a:rPr>
                        <a:t>Mouser</a:t>
                      </a: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900" u="none" strike="noStrike">
                          <a:effectLst/>
                        </a:rPr>
                        <a:t>$99.89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4174876559"/>
                  </a:ext>
                </a:extLst>
              </a:tr>
              <a:tr h="148453"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2927574634"/>
                  </a:ext>
                </a:extLst>
              </a:tr>
              <a:tr h="176288"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900" u="none" strike="noStrike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$29,226.83</a:t>
                      </a: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1696981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8524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8D24-AC72-458C-92EC-BC0380AC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Program Budget – Other Costs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21434D4-A774-4E56-847A-665A83FE2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295045"/>
              </p:ext>
            </p:extLst>
          </p:nvPr>
        </p:nvGraphicFramePr>
        <p:xfrm>
          <a:off x="251619" y="1174750"/>
          <a:ext cx="8615393" cy="274281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1264">
                  <a:extLst>
                    <a:ext uri="{9D8B030D-6E8A-4147-A177-3AD203B41FA5}">
                      <a16:colId xmlns:a16="http://schemas.microsoft.com/office/drawing/2014/main" val="158651663"/>
                    </a:ext>
                  </a:extLst>
                </a:gridCol>
                <a:gridCol w="1049764">
                  <a:extLst>
                    <a:ext uri="{9D8B030D-6E8A-4147-A177-3AD203B41FA5}">
                      <a16:colId xmlns:a16="http://schemas.microsoft.com/office/drawing/2014/main" val="1842682091"/>
                    </a:ext>
                  </a:extLst>
                </a:gridCol>
                <a:gridCol w="2318740">
                  <a:extLst>
                    <a:ext uri="{9D8B030D-6E8A-4147-A177-3AD203B41FA5}">
                      <a16:colId xmlns:a16="http://schemas.microsoft.com/office/drawing/2014/main" val="3230816434"/>
                    </a:ext>
                  </a:extLst>
                </a:gridCol>
                <a:gridCol w="897395">
                  <a:extLst>
                    <a:ext uri="{9D8B030D-6E8A-4147-A177-3AD203B41FA5}">
                      <a16:colId xmlns:a16="http://schemas.microsoft.com/office/drawing/2014/main" val="1981070291"/>
                    </a:ext>
                  </a:extLst>
                </a:gridCol>
                <a:gridCol w="610831">
                  <a:extLst>
                    <a:ext uri="{9D8B030D-6E8A-4147-A177-3AD203B41FA5}">
                      <a16:colId xmlns:a16="http://schemas.microsoft.com/office/drawing/2014/main" val="1316487639"/>
                    </a:ext>
                  </a:extLst>
                </a:gridCol>
                <a:gridCol w="371475">
                  <a:extLst>
                    <a:ext uri="{9D8B030D-6E8A-4147-A177-3AD203B41FA5}">
                      <a16:colId xmlns:a16="http://schemas.microsoft.com/office/drawing/2014/main" val="4279137603"/>
                    </a:ext>
                  </a:extLst>
                </a:gridCol>
                <a:gridCol w="504824">
                  <a:extLst>
                    <a:ext uri="{9D8B030D-6E8A-4147-A177-3AD203B41FA5}">
                      <a16:colId xmlns:a16="http://schemas.microsoft.com/office/drawing/2014/main" val="2897810334"/>
                    </a:ext>
                  </a:extLst>
                </a:gridCol>
                <a:gridCol w="401565">
                  <a:extLst>
                    <a:ext uri="{9D8B030D-6E8A-4147-A177-3AD203B41FA5}">
                      <a16:colId xmlns:a16="http://schemas.microsoft.com/office/drawing/2014/main" val="3876930082"/>
                    </a:ext>
                  </a:extLst>
                </a:gridCol>
                <a:gridCol w="542962">
                  <a:extLst>
                    <a:ext uri="{9D8B030D-6E8A-4147-A177-3AD203B41FA5}">
                      <a16:colId xmlns:a16="http://schemas.microsoft.com/office/drawing/2014/main" val="6522727"/>
                    </a:ext>
                  </a:extLst>
                </a:gridCol>
                <a:gridCol w="746573">
                  <a:extLst>
                    <a:ext uri="{9D8B030D-6E8A-4147-A177-3AD203B41FA5}">
                      <a16:colId xmlns:a16="http://schemas.microsoft.com/office/drawing/2014/main" val="1857167420"/>
                    </a:ext>
                  </a:extLst>
                </a:gridCol>
              </a:tblGrid>
              <a:tr h="29862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050" b="0" u="none" strike="noStrike">
                          <a:effectLst/>
                        </a:rPr>
                        <a:t>Structure</a:t>
                      </a:r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Machining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Primary and Secondary Structure Fabrication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Queens University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$40.00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$600.00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34651113"/>
                  </a:ext>
                </a:extLst>
              </a:tr>
              <a:tr h="29862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Hard Anodizing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Four Type III hard-anodized Al 7075-T6 Rails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Waterloo Electroplating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$90.00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$90.00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2130097083"/>
                  </a:ext>
                </a:extLst>
              </a:tr>
              <a:tr h="44793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050" b="0" u="none" strike="noStrike">
                          <a:effectLst/>
                        </a:rPr>
                        <a:t>ADCS</a:t>
                      </a:r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642" marR="5642" marT="5642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Solar Panel Attitude Determination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Required: 3D printed mount and Arduino DAQ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$90.00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$90.00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2883184178"/>
                  </a:ext>
                </a:extLst>
              </a:tr>
              <a:tr h="29862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PSD and pin-hole testing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Required: aluminum pin-hole structure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2940543717"/>
                  </a:ext>
                </a:extLst>
              </a:tr>
              <a:tr h="29862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Magnetic/Hysteresis Rod Testing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Large aluminum frame, copper coils for Helmholtz coil, fidget spinners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1372346574"/>
                  </a:ext>
                </a:extLst>
              </a:tr>
              <a:tr h="29862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050" b="0" u="none" strike="noStrike">
                          <a:effectLst/>
                        </a:rPr>
                        <a:t>EPS</a:t>
                      </a:r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Battery Testing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18650 Li-ion battery testing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Elmwood Electronics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$9.99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$10.00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1.13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$66.44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4164626905"/>
                  </a:ext>
                </a:extLst>
              </a:tr>
              <a:tr h="194104">
                <a:tc>
                  <a:txBody>
                    <a:bodyPr/>
                    <a:lstStyle/>
                    <a:p>
                      <a:pPr algn="l" fontAlgn="b"/>
                      <a:r>
                        <a:rPr lang="en-CA" sz="1050" b="0" u="none" strike="noStrike">
                          <a:effectLst/>
                        </a:rPr>
                        <a:t>Hardware/Wiring</a:t>
                      </a:r>
                      <a:endParaRPr lang="en-CA" sz="105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Estimated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$601.46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$0.00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$601.46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44609682"/>
                  </a:ext>
                </a:extLst>
              </a:tr>
              <a:tr h="171707">
                <a:tc>
                  <a:txBody>
                    <a:bodyPr/>
                    <a:lstStyle/>
                    <a:p>
                      <a:pPr algn="l" fontAlgn="b"/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107212225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l" fontAlgn="b"/>
                      <a:endParaRPr lang="en-CA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</a:rPr>
                        <a:t>TOTAL</a:t>
                      </a:r>
                      <a:endParaRPr lang="en-CA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000" u="none" strike="noStrike">
                          <a:effectLst/>
                        </a:rPr>
                        <a:t>$1,447.90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42" marR="5642" marT="5642" marB="0" anchor="b"/>
                </a:tc>
                <a:extLst>
                  <a:ext uri="{0D108BD9-81ED-4DB2-BD59-A6C34878D82A}">
                    <a16:rowId xmlns:a16="http://schemas.microsoft.com/office/drawing/2014/main" val="797161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3290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1A14-14D7-41DA-94BE-604327EC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Program Budget – Project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E693-77D8-4752-9EC1-E852FEC1F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Based on last year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FCBA4E-F1C4-41D8-BAD3-8A48AEA0F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606011"/>
              </p:ext>
            </p:extLst>
          </p:nvPr>
        </p:nvGraphicFramePr>
        <p:xfrm>
          <a:off x="825500" y="1839912"/>
          <a:ext cx="7353300" cy="3633789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4241800">
                  <a:extLst>
                    <a:ext uri="{9D8B030D-6E8A-4147-A177-3AD203B41FA5}">
                      <a16:colId xmlns:a16="http://schemas.microsoft.com/office/drawing/2014/main" val="171159745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95716252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4185872703"/>
                    </a:ext>
                  </a:extLst>
                </a:gridCol>
              </a:tblGrid>
              <a:tr h="23556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Dean's Donation (fall 2016)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$15,000.00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October-24-16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4637478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QYEA cheque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$2,135.00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November-04-16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2652679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Student Activity Fees (90%)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$7,702.71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November-09-16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325261"/>
                  </a:ext>
                </a:extLst>
              </a:tr>
              <a:tr h="459471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Sponsorship Cheques - </a:t>
                      </a:r>
                      <a:r>
                        <a:rPr lang="en-CA" sz="1200" u="none" strike="noStrike" err="1">
                          <a:effectLst/>
                        </a:rPr>
                        <a:t>Aversan</a:t>
                      </a:r>
                      <a:r>
                        <a:rPr lang="en-CA" sz="1200" u="none" strike="noStrike">
                          <a:effectLst/>
                        </a:rPr>
                        <a:t> and </a:t>
                      </a:r>
                      <a:r>
                        <a:rPr lang="en-CA" sz="1200" u="none" strike="noStrike" err="1">
                          <a:effectLst/>
                        </a:rPr>
                        <a:t>Thorlabs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$1,000.00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November-20-16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2435579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Sponsorship Cheques - MDA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$500.00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December-03-16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697202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Shell Activity Fund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$5,000.00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December-03-16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2448213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QYEA cheque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$1,000.00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March-09-17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7526752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Dean's Donation (winter 2017)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$15,000.00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March-17-17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6594118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Sponsorship cheque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$2,000.00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March-21-17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3772523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Sponsorship Cheque- GASSI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$5,000.00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March-24-17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78395403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Student Activity Fees (10%)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$829.36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April-21-17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189295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Shell Activity Fund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$5,000.00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May-11-17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2062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endParaRPr lang="en-CA" sz="1200" u="none" strike="noStrike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u="none" strike="noStrike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u="none" strike="noStrike">
                        <a:effectLst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6778281"/>
                  </a:ext>
                </a:extLst>
              </a:tr>
              <a:tr h="244896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>
                          <a:effectLst/>
                        </a:rPr>
                        <a:t>$60,167.07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200" u="none" strike="noStrike">
                        <a:effectLst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6746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73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AE791-5FA4-4461-AB95-5E2EED413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Project Risk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D8249-85E2-489F-A9FD-061B1381D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Team Dynamics</a:t>
            </a:r>
          </a:p>
          <a:p>
            <a:pPr lvl="1"/>
            <a:r>
              <a:rPr lang="en-CA"/>
              <a:t>QSET is an open-access team</a:t>
            </a:r>
          </a:p>
          <a:p>
            <a:pPr lvl="1"/>
            <a:r>
              <a:rPr lang="en-CA"/>
              <a:t>Potential difficulties in ensuring deadlines are met</a:t>
            </a:r>
          </a:p>
          <a:p>
            <a:r>
              <a:rPr lang="en-CA"/>
              <a:t>Knowledge gap</a:t>
            </a:r>
          </a:p>
          <a:p>
            <a:pPr lvl="1"/>
            <a:r>
              <a:rPr lang="en-CA"/>
              <a:t>First time @ CSDC</a:t>
            </a:r>
          </a:p>
          <a:p>
            <a:pPr lvl="1"/>
            <a:r>
              <a:rPr lang="en-CA"/>
              <a:t>Significant time spent in learning curve</a:t>
            </a:r>
          </a:p>
          <a:p>
            <a:pPr lvl="2"/>
            <a:r>
              <a:rPr lang="en-CA"/>
              <a:t>Mitigation using wiki and through mentorship culture of team</a:t>
            </a:r>
          </a:p>
          <a:p>
            <a:r>
              <a:rPr lang="en-CA"/>
              <a:t>Facility and Equipment Access</a:t>
            </a:r>
          </a:p>
          <a:p>
            <a:pPr lvl="1"/>
            <a:r>
              <a:rPr lang="en-CA"/>
              <a:t>Highly dependent on partnership with professors at Queen’s University and Royal Military College for lab usage</a:t>
            </a:r>
          </a:p>
          <a:p>
            <a:r>
              <a:rPr lang="en-CA"/>
              <a:t>OBC development</a:t>
            </a:r>
          </a:p>
          <a:p>
            <a:pPr lvl="1"/>
            <a:r>
              <a:rPr lang="en-CA"/>
              <a:t>Critical path in development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05501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36DC-8D68-4F6D-A1F8-3B157227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Risk Management Analysis at PDR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99E46E-3EB0-40F4-82D2-F1192B47F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840212"/>
              </p:ext>
            </p:extLst>
          </p:nvPr>
        </p:nvGraphicFramePr>
        <p:xfrm>
          <a:off x="390406" y="1266825"/>
          <a:ext cx="8355501" cy="387104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27350">
                  <a:extLst>
                    <a:ext uri="{9D8B030D-6E8A-4147-A177-3AD203B41FA5}">
                      <a16:colId xmlns:a16="http://schemas.microsoft.com/office/drawing/2014/main" val="3875984715"/>
                    </a:ext>
                  </a:extLst>
                </a:gridCol>
                <a:gridCol w="2330643">
                  <a:extLst>
                    <a:ext uri="{9D8B030D-6E8A-4147-A177-3AD203B41FA5}">
                      <a16:colId xmlns:a16="http://schemas.microsoft.com/office/drawing/2014/main" val="3820474413"/>
                    </a:ext>
                  </a:extLst>
                </a:gridCol>
                <a:gridCol w="3597508">
                  <a:extLst>
                    <a:ext uri="{9D8B030D-6E8A-4147-A177-3AD203B41FA5}">
                      <a16:colId xmlns:a16="http://schemas.microsoft.com/office/drawing/2014/main" val="986257946"/>
                    </a:ext>
                  </a:extLst>
                </a:gridCol>
              </a:tblGrid>
              <a:tr h="853523"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Failure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Mitigation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66038"/>
                  </a:ext>
                </a:extLst>
              </a:tr>
              <a:tr h="17070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Spectrometer Damage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Dislodge at launch</a:t>
                      </a:r>
                    </a:p>
                    <a:p>
                      <a:pPr>
                        <a:buNone/>
                      </a:pPr>
                      <a:r>
                        <a:rPr lang="en-CA"/>
                        <a:t>Debris impact</a:t>
                      </a:r>
                    </a:p>
                    <a:p>
                      <a:pPr>
                        <a:buNone/>
                      </a:pPr>
                      <a:r>
                        <a:rPr lang="en-CA"/>
                        <a:t>Radiation</a:t>
                      </a:r>
                    </a:p>
                    <a:p>
                      <a:pPr>
                        <a:buNone/>
                      </a:pPr>
                      <a:r>
                        <a:rPr lang="en-CA"/>
                        <a:t>Vibration misalignment</a:t>
                      </a:r>
                    </a:p>
                    <a:p>
                      <a:pPr>
                        <a:buNone/>
                      </a:pPr>
                      <a:r>
                        <a:rPr lang="en-CA"/>
                        <a:t>Thermal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Shielding</a:t>
                      </a:r>
                    </a:p>
                    <a:p>
                      <a:pPr>
                        <a:buNone/>
                      </a:pPr>
                      <a:r>
                        <a:rPr lang="en-CA" err="1"/>
                        <a:t>AvaSpec</a:t>
                      </a:r>
                      <a:r>
                        <a:rPr lang="en-CA"/>
                        <a:t> Mini used in environmental research (ruggedized for vibration)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916061"/>
                  </a:ext>
                </a:extLst>
              </a:tr>
              <a:tr h="635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Degradation of Optics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Radiation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Shielding, sample redundancy, reference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831672"/>
                  </a:ext>
                </a:extLst>
              </a:tr>
              <a:tr h="635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Dislodged Optics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Vibration</a:t>
                      </a:r>
                    </a:p>
                    <a:p>
                      <a:pPr>
                        <a:buNone/>
                      </a:pPr>
                      <a:r>
                        <a:rPr lang="en-CA"/>
                        <a:t>Thermal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Plate-mounted lenses, sample Redundancy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86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9767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Updated Payload Risk Management Analysis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108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B1DF51-CD6A-4A4B-8468-1007AC4AE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855861"/>
              </p:ext>
            </p:extLst>
          </p:nvPr>
        </p:nvGraphicFramePr>
        <p:xfrm>
          <a:off x="209550" y="971550"/>
          <a:ext cx="8797730" cy="591918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70386">
                  <a:extLst>
                    <a:ext uri="{9D8B030D-6E8A-4147-A177-3AD203B41FA5}">
                      <a16:colId xmlns:a16="http://schemas.microsoft.com/office/drawing/2014/main" val="3875984715"/>
                    </a:ext>
                  </a:extLst>
                </a:gridCol>
                <a:gridCol w="3015134">
                  <a:extLst>
                    <a:ext uri="{9D8B030D-6E8A-4147-A177-3AD203B41FA5}">
                      <a16:colId xmlns:a16="http://schemas.microsoft.com/office/drawing/2014/main" val="1869937563"/>
                    </a:ext>
                  </a:extLst>
                </a:gridCol>
                <a:gridCol w="4612210">
                  <a:extLst>
                    <a:ext uri="{9D8B030D-6E8A-4147-A177-3AD203B41FA5}">
                      <a16:colId xmlns:a16="http://schemas.microsoft.com/office/drawing/2014/main" val="986257946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Mitigation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66038"/>
                  </a:ext>
                </a:extLst>
              </a:tr>
              <a:tr h="11119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Vibration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Optics misalignment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Detachment of mounts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Monolithic design reduces components and limits movement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Low-outgas epoxies to secure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916061"/>
                  </a:ext>
                </a:extLst>
              </a:tr>
              <a:tr h="1102975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Thermal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Thermal warping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Detector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Metal components have matched thermal expansion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Low-expansion fused silica optics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Temp. sensor check prior to payload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831672"/>
                  </a:ext>
                </a:extLst>
              </a:tr>
              <a:tr h="1102975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Radiation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Burnout of CMOS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Detector drift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Free-space optics reduces degradable components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CMOS detector less susceptible than CCD to charge buildup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86063"/>
                  </a:ext>
                </a:extLst>
              </a:tr>
              <a:tr h="600806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Burnout of CMOS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Operation in eclipse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On-board lighting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581455"/>
                  </a:ext>
                </a:extLst>
              </a:tr>
              <a:tr h="349722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Unable to complete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EPS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19005"/>
                  </a:ext>
                </a:extLst>
              </a:tr>
              <a:tr h="851889">
                <a:tc>
                  <a:txBody>
                    <a:bodyPr/>
                    <a:lstStyle/>
                    <a:p>
                      <a:pPr algn="ctr"/>
                      <a:r>
                        <a:rPr lang="en-CA" err="1"/>
                        <a:t>Comms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Unable to transmit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Data corruption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Payload 2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Parity bit 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79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1812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91B3D-3800-489E-8A4C-21872EAE0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Mitigation of Payload Error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F41488-A8DE-45D8-A3A5-B61F0A664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947402"/>
              </p:ext>
            </p:extLst>
          </p:nvPr>
        </p:nvGraphicFramePr>
        <p:xfrm>
          <a:off x="141402" y="969967"/>
          <a:ext cx="8851768" cy="581501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25485">
                  <a:extLst>
                    <a:ext uri="{9D8B030D-6E8A-4147-A177-3AD203B41FA5}">
                      <a16:colId xmlns:a16="http://schemas.microsoft.com/office/drawing/2014/main" val="3875984715"/>
                    </a:ext>
                  </a:extLst>
                </a:gridCol>
                <a:gridCol w="2696066">
                  <a:extLst>
                    <a:ext uri="{9D8B030D-6E8A-4147-A177-3AD203B41FA5}">
                      <a16:colId xmlns:a16="http://schemas.microsoft.com/office/drawing/2014/main" val="1869937563"/>
                    </a:ext>
                  </a:extLst>
                </a:gridCol>
                <a:gridCol w="4930217">
                  <a:extLst>
                    <a:ext uri="{9D8B030D-6E8A-4147-A177-3AD203B41FA5}">
                      <a16:colId xmlns:a16="http://schemas.microsoft.com/office/drawing/2014/main" val="986257946"/>
                    </a:ext>
                  </a:extLst>
                </a:gridCol>
              </a:tblGrid>
              <a:tr h="514517"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Mitigation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66038"/>
                  </a:ext>
                </a:extLst>
              </a:tr>
              <a:tr h="18639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900"/>
                        <a:t>Radiation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1900"/>
                        <a:t>Changing light SED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1900"/>
                        <a:t>Degradation of optics and spectrometer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1900"/>
                        <a:t>Corruption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1900"/>
                        <a:t>Reference lamp and background sampling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1900"/>
                        <a:t>Enclosed design reduces exposure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1900"/>
                        <a:t>CDR testing to quantify effects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1900"/>
                        <a:t>Record multiple spectra per test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1900"/>
                        <a:t>Triple modular redundancy in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916061"/>
                  </a:ext>
                </a:extLst>
              </a:tr>
              <a:tr h="980493">
                <a:tc>
                  <a:txBody>
                    <a:bodyPr/>
                    <a:lstStyle/>
                    <a:p>
                      <a:pPr algn="ctr"/>
                      <a:r>
                        <a:rPr lang="en-CA" sz="1900"/>
                        <a:t>Stray 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Noise in CMOS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On-board lighting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Operation in eclipse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Record background @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831672"/>
                  </a:ext>
                </a:extLst>
              </a:tr>
              <a:tr h="1019327">
                <a:tc>
                  <a:txBody>
                    <a:bodyPr/>
                    <a:lstStyle/>
                    <a:p>
                      <a:pPr algn="ctr"/>
                      <a:r>
                        <a:rPr lang="en-CA" sz="1900"/>
                        <a:t>Thermal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Noise in CMOS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Aberrations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Operation only during narrow temperature range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Record temperature @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486063"/>
                  </a:ext>
                </a:extLst>
              </a:tr>
              <a:tr h="1436770">
                <a:tc>
                  <a:txBody>
                    <a:bodyPr/>
                    <a:lstStyle/>
                    <a:p>
                      <a:pPr algn="ctr"/>
                      <a:r>
                        <a:rPr lang="en-CA" sz="1900"/>
                        <a:t>Light 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Noise in CMOS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Changing light 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Let lamp equilibrate before sampling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Vacuum chamber and CDR tests to quantify effects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1900"/>
                        <a:t>Record multiple spectra per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160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083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 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Build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Chosen to design subsystems in areas where members possess expertise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Team involves graduate students with specialized skill sets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/>
              <a:t>FEM, Mechanical Design Optimization, RF design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Parts manufactured in-house will undergo rigorous qualification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b="1"/>
              <a:t>Spectrometer system</a:t>
            </a:r>
            <a:r>
              <a:rPr lang="en-US" altLang="en-US"/>
              <a:t> (TRIUMF), </a:t>
            </a:r>
            <a:r>
              <a:rPr lang="en-US" altLang="en-US" b="1"/>
              <a:t>ACDS</a:t>
            </a:r>
            <a:r>
              <a:rPr lang="en-US" altLang="en-US"/>
              <a:t> (Engineering Physics Department), </a:t>
            </a:r>
            <a:r>
              <a:rPr lang="en-US" altLang="en-US" b="1"/>
              <a:t>Structure</a:t>
            </a:r>
            <a:r>
              <a:rPr lang="en-US" altLang="en-US"/>
              <a:t> (Vibration and Noise Laboratory)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Buy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Subsystems requiring extensive background knowledge to build from the ground up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Preference given to flight heritage components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8920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solidFill>
                  <a:srgbClr val="0033CC"/>
                </a:solidFill>
              </a:rPr>
              <a:t>Concept of Operations</a:t>
            </a:r>
            <a:br>
              <a:rPr lang="en-CA" altLang="en-US">
                <a:solidFill>
                  <a:srgbClr val="0033CC"/>
                </a:solidFill>
              </a:rPr>
            </a:br>
            <a:r>
              <a:rPr lang="en-CA" altLang="en-US">
                <a:solidFill>
                  <a:srgbClr val="0033CC"/>
                </a:solidFill>
              </a:rPr>
              <a:t>(CONOPS)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110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Concept of Operations: Overview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111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EB52E-C3DF-40F9-B61F-033AFAE1E7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b="982"/>
          <a:stretch/>
        </p:blipFill>
        <p:spPr>
          <a:xfrm>
            <a:off x="3424" y="971550"/>
            <a:ext cx="9151689" cy="59360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30861E-6AB0-4557-B751-9517FEE419A9}"/>
              </a:ext>
            </a:extLst>
          </p:cNvPr>
          <p:cNvSpPr/>
          <p:nvPr/>
        </p:nvSpPr>
        <p:spPr>
          <a:xfrm>
            <a:off x="57133" y="1619250"/>
            <a:ext cx="2085975" cy="23706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2244F-3E69-4A74-8C7F-25940E48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Concept of Operations: LEOP and Default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8BDF5-BF0F-40C4-856C-9184D7879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1149350"/>
            <a:ext cx="7589837" cy="4548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0773AC-A5E9-4050-B029-5D0DEDA17518}"/>
              </a:ext>
            </a:extLst>
          </p:cNvPr>
          <p:cNvSpPr/>
          <p:nvPr/>
        </p:nvSpPr>
        <p:spPr>
          <a:xfrm>
            <a:off x="3579223" y="1150121"/>
            <a:ext cx="4450233" cy="2102530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BBC144-68CC-49D6-8CA7-07F1130AB038}"/>
              </a:ext>
            </a:extLst>
          </p:cNvPr>
          <p:cNvSpPr/>
          <p:nvPr/>
        </p:nvSpPr>
        <p:spPr>
          <a:xfrm>
            <a:off x="2804161" y="3252650"/>
            <a:ext cx="5225295" cy="2675165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5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Concept of Operations: Payload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113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5F992-534F-4E50-9E1E-7E6C617B5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r="25"/>
          <a:stretch/>
        </p:blipFill>
        <p:spPr>
          <a:xfrm>
            <a:off x="7938" y="990600"/>
            <a:ext cx="9156203" cy="57880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2FF17D-ED57-42E4-95D5-7DAF9622DD17}"/>
              </a:ext>
            </a:extLst>
          </p:cNvPr>
          <p:cNvSpPr/>
          <p:nvPr/>
        </p:nvSpPr>
        <p:spPr>
          <a:xfrm>
            <a:off x="5716588" y="4051957"/>
            <a:ext cx="3303587" cy="1705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906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Concept of Operations: Payload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114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BFB38-1990-46BE-AF31-C036A8E6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738"/>
            <a:ext cx="9144000" cy="586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217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0B048C-BA06-4B16-94A7-382176BF9B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" r="465" b="75"/>
          <a:stretch/>
        </p:blipFill>
        <p:spPr>
          <a:xfrm>
            <a:off x="3175" y="977900"/>
            <a:ext cx="9086547" cy="5875338"/>
          </a:xfrm>
          <a:prstGeom prst="rect">
            <a:avLst/>
          </a:prstGeom>
        </p:spPr>
      </p:pic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Concept of Operations: Payload 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115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0E3165-5EB8-495A-8DCD-E118E7D8E3D2}"/>
              </a:ext>
            </a:extLst>
          </p:cNvPr>
          <p:cNvSpPr/>
          <p:nvPr/>
        </p:nvSpPr>
        <p:spPr>
          <a:xfrm>
            <a:off x="5722938" y="1600200"/>
            <a:ext cx="3315243" cy="2347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769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68F1-C22B-4CC9-9344-83B6F205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 of Operations: Payload 2</a:t>
            </a:r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718BC-AAB7-4CE7-8604-99291AC578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116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00290-6C4F-48F1-BA77-6A0E532D7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" b="2219"/>
          <a:stretch/>
        </p:blipFill>
        <p:spPr>
          <a:xfrm>
            <a:off x="0" y="1017588"/>
            <a:ext cx="9144000" cy="493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874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C9A6-E078-4F6A-959A-683FFDC5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 of Operations: Payload 2A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FAF74-F95E-4196-A3B3-04B9837D90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7" t="1" r="1274" b="5146"/>
          <a:stretch/>
        </p:blipFill>
        <p:spPr>
          <a:xfrm>
            <a:off x="3971109" y="1167673"/>
            <a:ext cx="4506686" cy="46589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FC1A8B-98FC-4941-88F8-F6BBDECEF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034" y="1732115"/>
            <a:ext cx="3371850" cy="2601345"/>
          </a:xfrm>
        </p:spPr>
        <p:txBody>
          <a:bodyPr/>
          <a:lstStyle/>
          <a:p>
            <a:r>
              <a:rPr lang="en-CA"/>
              <a:t>Satellite is tumbling </a:t>
            </a:r>
          </a:p>
          <a:p>
            <a:r>
              <a:rPr lang="en-CA"/>
              <a:t>LEDs of given wavelength on each panel are held on for 20 s, then switch to the next panel</a:t>
            </a:r>
          </a:p>
          <a:p>
            <a:pPr lvl="1"/>
            <a:endParaRPr lang="en-CA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684BC0-2097-4AF3-A52C-1B0865BB32C4}"/>
              </a:ext>
            </a:extLst>
          </p:cNvPr>
          <p:cNvSpPr/>
          <p:nvPr/>
        </p:nvSpPr>
        <p:spPr>
          <a:xfrm>
            <a:off x="5368925" y="1841501"/>
            <a:ext cx="2476500" cy="876300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6EA7DD-5323-4C89-9905-DFBFA1BEDB2E}"/>
              </a:ext>
            </a:extLst>
          </p:cNvPr>
          <p:cNvSpPr/>
          <p:nvPr/>
        </p:nvSpPr>
        <p:spPr>
          <a:xfrm>
            <a:off x="5410200" y="2847976"/>
            <a:ext cx="2476500" cy="876300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CC0479-094A-492A-9E53-40017EF73153}"/>
              </a:ext>
            </a:extLst>
          </p:cNvPr>
          <p:cNvSpPr/>
          <p:nvPr/>
        </p:nvSpPr>
        <p:spPr>
          <a:xfrm>
            <a:off x="5410200" y="3834078"/>
            <a:ext cx="2476500" cy="876300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40EF8F-C452-455E-8587-93B70EFA33BA}"/>
              </a:ext>
            </a:extLst>
          </p:cNvPr>
          <p:cNvSpPr/>
          <p:nvPr/>
        </p:nvSpPr>
        <p:spPr>
          <a:xfrm>
            <a:off x="5410200" y="4847036"/>
            <a:ext cx="2476500" cy="876300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3FF0A-8A18-4E98-9330-AFA7F4F6DF04}"/>
              </a:ext>
            </a:extLst>
          </p:cNvPr>
          <p:cNvSpPr txBox="1"/>
          <p:nvPr/>
        </p:nvSpPr>
        <p:spPr>
          <a:xfrm>
            <a:off x="7845425" y="2024324"/>
            <a:ext cx="5261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/>
              <a:t>+x panel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D765CD-BDF9-4965-872F-AB86EB94703D}"/>
              </a:ext>
            </a:extLst>
          </p:cNvPr>
          <p:cNvSpPr txBox="1"/>
          <p:nvPr/>
        </p:nvSpPr>
        <p:spPr>
          <a:xfrm>
            <a:off x="7845425" y="3074652"/>
            <a:ext cx="5261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/>
              <a:t>+y panel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1555D-2DE1-49AA-B4F9-05988AAA0AEC}"/>
              </a:ext>
            </a:extLst>
          </p:cNvPr>
          <p:cNvSpPr txBox="1"/>
          <p:nvPr/>
        </p:nvSpPr>
        <p:spPr>
          <a:xfrm>
            <a:off x="7853371" y="4024952"/>
            <a:ext cx="5036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/>
              <a:t>-x panel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C084A-DD2A-400D-B946-CBDDFA28BB52}"/>
              </a:ext>
            </a:extLst>
          </p:cNvPr>
          <p:cNvSpPr txBox="1"/>
          <p:nvPr/>
        </p:nvSpPr>
        <p:spPr>
          <a:xfrm>
            <a:off x="7853371" y="4985900"/>
            <a:ext cx="50366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/>
              <a:t>-y panel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150814-8AF3-4EA3-AD6B-626F17C7EB09}"/>
              </a:ext>
            </a:extLst>
          </p:cNvPr>
          <p:cNvSpPr txBox="1"/>
          <p:nvPr/>
        </p:nvSpPr>
        <p:spPr>
          <a:xfrm>
            <a:off x="3678718" y="1644692"/>
            <a:ext cx="8267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>
                <a:solidFill>
                  <a:srgbClr val="FF0000"/>
                </a:solidFill>
              </a:rPr>
              <a:t>Command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F5F9CB-8942-452C-98B5-5174691BE82E}"/>
              </a:ext>
            </a:extLst>
          </p:cNvPr>
          <p:cNvCxnSpPr>
            <a:cxnSpLocks/>
          </p:cNvCxnSpPr>
          <p:nvPr/>
        </p:nvCxnSpPr>
        <p:spPr>
          <a:xfrm>
            <a:off x="4189567" y="1873367"/>
            <a:ext cx="3352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571C17-227B-413D-8125-40ABBFEAC8DB}"/>
              </a:ext>
            </a:extLst>
          </p:cNvPr>
          <p:cNvSpPr txBox="1"/>
          <p:nvPr/>
        </p:nvSpPr>
        <p:spPr>
          <a:xfrm>
            <a:off x="3697052" y="2124351"/>
            <a:ext cx="10273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>
                <a:solidFill>
                  <a:srgbClr val="FF0000"/>
                </a:solidFill>
              </a:rPr>
              <a:t>Wait 20 sec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8A5177-F0DE-4995-AA1C-4BBF278E416E}"/>
              </a:ext>
            </a:extLst>
          </p:cNvPr>
          <p:cNvCxnSpPr/>
          <p:nvPr/>
        </p:nvCxnSpPr>
        <p:spPr>
          <a:xfrm>
            <a:off x="3901440" y="1841501"/>
            <a:ext cx="0" cy="28285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2147A6-7C1F-4CB4-979C-B6C112185444}"/>
              </a:ext>
            </a:extLst>
          </p:cNvPr>
          <p:cNvSpPr txBox="1"/>
          <p:nvPr/>
        </p:nvSpPr>
        <p:spPr>
          <a:xfrm>
            <a:off x="3646805" y="2654852"/>
            <a:ext cx="8267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>
                <a:solidFill>
                  <a:srgbClr val="FF0000"/>
                </a:solidFill>
              </a:rPr>
              <a:t>Command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93AE71-9CD6-4E44-8C6C-263536BCC625}"/>
              </a:ext>
            </a:extLst>
          </p:cNvPr>
          <p:cNvCxnSpPr>
            <a:cxnSpLocks/>
          </p:cNvCxnSpPr>
          <p:nvPr/>
        </p:nvCxnSpPr>
        <p:spPr>
          <a:xfrm>
            <a:off x="4266719" y="2874679"/>
            <a:ext cx="3352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EDBDAB-66CC-47D5-A5B2-D7F0C8C4BB3A}"/>
              </a:ext>
            </a:extLst>
          </p:cNvPr>
          <p:cNvCxnSpPr/>
          <p:nvPr/>
        </p:nvCxnSpPr>
        <p:spPr>
          <a:xfrm>
            <a:off x="3901440" y="2372002"/>
            <a:ext cx="0" cy="282850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140097-6C34-47DE-8B51-082EC9404DB1}"/>
              </a:ext>
            </a:extLst>
          </p:cNvPr>
          <p:cNvSpPr txBox="1"/>
          <p:nvPr/>
        </p:nvSpPr>
        <p:spPr>
          <a:xfrm>
            <a:off x="7600583" y="1814494"/>
            <a:ext cx="3145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3AE522-7A4D-49F7-AC55-2D61242E58A4}"/>
              </a:ext>
            </a:extLst>
          </p:cNvPr>
          <p:cNvSpPr txBox="1"/>
          <p:nvPr/>
        </p:nvSpPr>
        <p:spPr>
          <a:xfrm>
            <a:off x="7635688" y="2824287"/>
            <a:ext cx="3145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FB1458-446F-455E-AC9F-E1CD9754E1E9}"/>
              </a:ext>
            </a:extLst>
          </p:cNvPr>
          <p:cNvSpPr txBox="1"/>
          <p:nvPr/>
        </p:nvSpPr>
        <p:spPr>
          <a:xfrm>
            <a:off x="7624572" y="4830673"/>
            <a:ext cx="3145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770682-5EE0-4780-9726-C6DC89A3F5CF}"/>
              </a:ext>
            </a:extLst>
          </p:cNvPr>
          <p:cNvSpPr txBox="1"/>
          <p:nvPr/>
        </p:nvSpPr>
        <p:spPr>
          <a:xfrm>
            <a:off x="7609891" y="3829488"/>
            <a:ext cx="3145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64AE6C-E1E4-446D-83D3-CC3EBD08E9B7}"/>
              </a:ext>
            </a:extLst>
          </p:cNvPr>
          <p:cNvSpPr txBox="1"/>
          <p:nvPr/>
        </p:nvSpPr>
        <p:spPr>
          <a:xfrm>
            <a:off x="7560198" y="2508839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6592E9-35C0-428D-A663-D9CD3B1EF032}"/>
              </a:ext>
            </a:extLst>
          </p:cNvPr>
          <p:cNvSpPr txBox="1"/>
          <p:nvPr/>
        </p:nvSpPr>
        <p:spPr>
          <a:xfrm>
            <a:off x="7599529" y="3530703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923795-552C-4ADE-BEDD-E6C28E631C78}"/>
              </a:ext>
            </a:extLst>
          </p:cNvPr>
          <p:cNvSpPr txBox="1"/>
          <p:nvPr/>
        </p:nvSpPr>
        <p:spPr>
          <a:xfrm>
            <a:off x="7585995" y="4522409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869DA8-994F-41CD-90E0-7C64B6E9ACC0}"/>
              </a:ext>
            </a:extLst>
          </p:cNvPr>
          <p:cNvSpPr txBox="1"/>
          <p:nvPr/>
        </p:nvSpPr>
        <p:spPr>
          <a:xfrm>
            <a:off x="7614863" y="5337310"/>
            <a:ext cx="41389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70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42F90-CF4C-401D-AD62-2545111760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117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32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20" grpId="0"/>
      <p:bldP spid="2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0BAF-592D-47D8-A5CD-AF783F91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 of Operations: Payload 2B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B0C25-E638-4233-A7DC-740EF379DF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6495" y="1114425"/>
                <a:ext cx="8229600" cy="4787900"/>
              </a:xfrm>
            </p:spPr>
            <p:txBody>
              <a:bodyPr/>
              <a:lstStyle/>
              <a:p>
                <a:r>
                  <a:rPr lang="en-CA"/>
                  <a:t>Satellite has stabilized</a:t>
                </a:r>
              </a:p>
              <a:p>
                <a:pPr lvl="1"/>
                <a:r>
                  <a:rPr lang="en-CA"/>
                  <a:t>[-z] points within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CA"/>
                  <a:t> of Kingston while overhead</a:t>
                </a:r>
              </a:p>
              <a:p>
                <a:r>
                  <a:rPr lang="en-CA"/>
                  <a:t>Morse code message, which was uplinked, is transmitted using selected LEDs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2B0C25-E638-4233-A7DC-740EF379DF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6495" y="1114425"/>
                <a:ext cx="8229600" cy="4787900"/>
              </a:xfrm>
              <a:blipFill>
                <a:blip r:embed="rId2"/>
                <a:stretch>
                  <a:fillRect l="-1037" t="-1656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FC208C9-DCA6-44A8-A94A-2CA0B5B415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4" y="2796903"/>
            <a:ext cx="8007531" cy="299563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30FBD-B079-4698-B3AF-5853DE94ED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118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97940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C523-F05A-489B-ABE5-D84BFA85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 of Operations: Nominal Timeline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1D78D-9C3B-4162-9227-A0F40E0C6B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119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BCDF7-9995-4F7C-ABDA-49737A20A320}"/>
              </a:ext>
            </a:extLst>
          </p:cNvPr>
          <p:cNvSpPr txBox="1"/>
          <p:nvPr/>
        </p:nvSpPr>
        <p:spPr>
          <a:xfrm rot="16200000">
            <a:off x="-495385" y="2731572"/>
            <a:ext cx="155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/>
              <a:t>LEOP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C19CD46-9320-486F-BCD8-549C8B3EB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715627"/>
              </p:ext>
            </p:extLst>
          </p:nvPr>
        </p:nvGraphicFramePr>
        <p:xfrm>
          <a:off x="428625" y="962025"/>
          <a:ext cx="8332718" cy="4988956"/>
        </p:xfrm>
        <a:graphic>
          <a:graphicData uri="http://schemas.openxmlformats.org/drawingml/2006/table">
            <a:tbl>
              <a:tblPr/>
              <a:tblGrid>
                <a:gridCol w="1982620">
                  <a:extLst>
                    <a:ext uri="{9D8B030D-6E8A-4147-A177-3AD203B41FA5}">
                      <a16:colId xmlns:a16="http://schemas.microsoft.com/office/drawing/2014/main" val="2518224367"/>
                    </a:ext>
                  </a:extLst>
                </a:gridCol>
                <a:gridCol w="2977903">
                  <a:extLst>
                    <a:ext uri="{9D8B030D-6E8A-4147-A177-3AD203B41FA5}">
                      <a16:colId xmlns:a16="http://schemas.microsoft.com/office/drawing/2014/main" val="1537650434"/>
                    </a:ext>
                  </a:extLst>
                </a:gridCol>
                <a:gridCol w="128021">
                  <a:extLst>
                    <a:ext uri="{9D8B030D-6E8A-4147-A177-3AD203B41FA5}">
                      <a16:colId xmlns:a16="http://schemas.microsoft.com/office/drawing/2014/main" val="1595717791"/>
                    </a:ext>
                  </a:extLst>
                </a:gridCol>
                <a:gridCol w="217766">
                  <a:extLst>
                    <a:ext uri="{9D8B030D-6E8A-4147-A177-3AD203B41FA5}">
                      <a16:colId xmlns:a16="http://schemas.microsoft.com/office/drawing/2014/main" val="1427659524"/>
                    </a:ext>
                  </a:extLst>
                </a:gridCol>
                <a:gridCol w="128021">
                  <a:extLst>
                    <a:ext uri="{9D8B030D-6E8A-4147-A177-3AD203B41FA5}">
                      <a16:colId xmlns:a16="http://schemas.microsoft.com/office/drawing/2014/main" val="4147623099"/>
                    </a:ext>
                  </a:extLst>
                </a:gridCol>
                <a:gridCol w="217766">
                  <a:extLst>
                    <a:ext uri="{9D8B030D-6E8A-4147-A177-3AD203B41FA5}">
                      <a16:colId xmlns:a16="http://schemas.microsoft.com/office/drawing/2014/main" val="1699507234"/>
                    </a:ext>
                  </a:extLst>
                </a:gridCol>
                <a:gridCol w="128021">
                  <a:extLst>
                    <a:ext uri="{9D8B030D-6E8A-4147-A177-3AD203B41FA5}">
                      <a16:colId xmlns:a16="http://schemas.microsoft.com/office/drawing/2014/main" val="768267023"/>
                    </a:ext>
                  </a:extLst>
                </a:gridCol>
                <a:gridCol w="217766">
                  <a:extLst>
                    <a:ext uri="{9D8B030D-6E8A-4147-A177-3AD203B41FA5}">
                      <a16:colId xmlns:a16="http://schemas.microsoft.com/office/drawing/2014/main" val="2762542767"/>
                    </a:ext>
                  </a:extLst>
                </a:gridCol>
                <a:gridCol w="130056">
                  <a:extLst>
                    <a:ext uri="{9D8B030D-6E8A-4147-A177-3AD203B41FA5}">
                      <a16:colId xmlns:a16="http://schemas.microsoft.com/office/drawing/2014/main" val="2924757515"/>
                    </a:ext>
                  </a:extLst>
                </a:gridCol>
                <a:gridCol w="128021">
                  <a:extLst>
                    <a:ext uri="{9D8B030D-6E8A-4147-A177-3AD203B41FA5}">
                      <a16:colId xmlns:a16="http://schemas.microsoft.com/office/drawing/2014/main" val="4160571434"/>
                    </a:ext>
                  </a:extLst>
                </a:gridCol>
                <a:gridCol w="217766">
                  <a:extLst>
                    <a:ext uri="{9D8B030D-6E8A-4147-A177-3AD203B41FA5}">
                      <a16:colId xmlns:a16="http://schemas.microsoft.com/office/drawing/2014/main" val="1629018087"/>
                    </a:ext>
                  </a:extLst>
                </a:gridCol>
                <a:gridCol w="128021">
                  <a:extLst>
                    <a:ext uri="{9D8B030D-6E8A-4147-A177-3AD203B41FA5}">
                      <a16:colId xmlns:a16="http://schemas.microsoft.com/office/drawing/2014/main" val="304006087"/>
                    </a:ext>
                  </a:extLst>
                </a:gridCol>
                <a:gridCol w="217766">
                  <a:extLst>
                    <a:ext uri="{9D8B030D-6E8A-4147-A177-3AD203B41FA5}">
                      <a16:colId xmlns:a16="http://schemas.microsoft.com/office/drawing/2014/main" val="2483762851"/>
                    </a:ext>
                  </a:extLst>
                </a:gridCol>
                <a:gridCol w="130056">
                  <a:extLst>
                    <a:ext uri="{9D8B030D-6E8A-4147-A177-3AD203B41FA5}">
                      <a16:colId xmlns:a16="http://schemas.microsoft.com/office/drawing/2014/main" val="1165331416"/>
                    </a:ext>
                  </a:extLst>
                </a:gridCol>
                <a:gridCol w="128021">
                  <a:extLst>
                    <a:ext uri="{9D8B030D-6E8A-4147-A177-3AD203B41FA5}">
                      <a16:colId xmlns:a16="http://schemas.microsoft.com/office/drawing/2014/main" val="3258865169"/>
                    </a:ext>
                  </a:extLst>
                </a:gridCol>
                <a:gridCol w="217766">
                  <a:extLst>
                    <a:ext uri="{9D8B030D-6E8A-4147-A177-3AD203B41FA5}">
                      <a16:colId xmlns:a16="http://schemas.microsoft.com/office/drawing/2014/main" val="2686354666"/>
                    </a:ext>
                  </a:extLst>
                </a:gridCol>
                <a:gridCol w="128021">
                  <a:extLst>
                    <a:ext uri="{9D8B030D-6E8A-4147-A177-3AD203B41FA5}">
                      <a16:colId xmlns:a16="http://schemas.microsoft.com/office/drawing/2014/main" val="1336723095"/>
                    </a:ext>
                  </a:extLst>
                </a:gridCol>
                <a:gridCol w="217766">
                  <a:extLst>
                    <a:ext uri="{9D8B030D-6E8A-4147-A177-3AD203B41FA5}">
                      <a16:colId xmlns:a16="http://schemas.microsoft.com/office/drawing/2014/main" val="2850315529"/>
                    </a:ext>
                  </a:extLst>
                </a:gridCol>
                <a:gridCol w="128021">
                  <a:extLst>
                    <a:ext uri="{9D8B030D-6E8A-4147-A177-3AD203B41FA5}">
                      <a16:colId xmlns:a16="http://schemas.microsoft.com/office/drawing/2014/main" val="1744418350"/>
                    </a:ext>
                  </a:extLst>
                </a:gridCol>
                <a:gridCol w="217766">
                  <a:extLst>
                    <a:ext uri="{9D8B030D-6E8A-4147-A177-3AD203B41FA5}">
                      <a16:colId xmlns:a16="http://schemas.microsoft.com/office/drawing/2014/main" val="2465498599"/>
                    </a:ext>
                  </a:extLst>
                </a:gridCol>
                <a:gridCol w="128021">
                  <a:extLst>
                    <a:ext uri="{9D8B030D-6E8A-4147-A177-3AD203B41FA5}">
                      <a16:colId xmlns:a16="http://schemas.microsoft.com/office/drawing/2014/main" val="3187816054"/>
                    </a:ext>
                  </a:extLst>
                </a:gridCol>
                <a:gridCol w="217766">
                  <a:extLst>
                    <a:ext uri="{9D8B030D-6E8A-4147-A177-3AD203B41FA5}">
                      <a16:colId xmlns:a16="http://schemas.microsoft.com/office/drawing/2014/main" val="374183537"/>
                    </a:ext>
                  </a:extLst>
                </a:gridCol>
              </a:tblGrid>
              <a:tr h="294824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Event Name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0:00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0:30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1:00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….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3:00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3:30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….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8:00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8:30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9:00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9:30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594885"/>
                  </a:ext>
                </a:extLst>
              </a:tr>
              <a:tr h="15662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Deployment</a:t>
                      </a:r>
                    </a:p>
                  </a:txBody>
                  <a:tcPr marL="7296" marR="7296" marT="72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Deployed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414999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Power On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29765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Read/Record Time and Boot Count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625104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Deploy Antenna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056181"/>
                  </a:ext>
                </a:extLst>
              </a:tr>
              <a:tr h="1566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Default Mode</a:t>
                      </a:r>
                    </a:p>
                  </a:txBody>
                  <a:tcPr marL="7296" marR="7296" marT="72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Receiver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707573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Transmit Telemetry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275149"/>
                  </a:ext>
                </a:extLst>
              </a:tr>
              <a:tr h="19347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Uplink: Enter Communications Mode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012241"/>
                  </a:ext>
                </a:extLst>
              </a:tr>
              <a:tr h="15662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Mode</a:t>
                      </a:r>
                    </a:p>
                  </a:txBody>
                  <a:tcPr marL="7296" marR="7296" marT="72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Telemetry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75094"/>
                  </a:ext>
                </a:extLst>
              </a:tr>
              <a:tr h="19347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Uplink: Command </a:t>
                      </a:r>
                      <a:r>
                        <a:rPr lang="en-CA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Continous</a:t>
                      </a:r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transmission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905609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Transmit Data (1 Hz)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613030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Enter Default Mode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066422"/>
                  </a:ext>
                </a:extLst>
              </a:tr>
              <a:tr h="29482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Ops: Check sensor calibration, satellite orientation, satellite health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973235"/>
                  </a:ext>
                </a:extLst>
              </a:tr>
              <a:tr h="1566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Default Mode</a:t>
                      </a:r>
                    </a:p>
                  </a:txBody>
                  <a:tcPr marL="7296" marR="7296" marT="72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Receiver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640482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Transmit Telemetry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2218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Uplink: Enter Communications Mode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572448"/>
                  </a:ext>
                </a:extLst>
              </a:tr>
              <a:tr h="15662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Mode</a:t>
                      </a:r>
                    </a:p>
                  </a:txBody>
                  <a:tcPr marL="7296" marR="7296" marT="72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Telemetry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143147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Uplink: Command Continuous Transmission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4133271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Transmit Data (1 Hz)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526275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Enter Default Mode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8520"/>
                  </a:ext>
                </a:extLst>
              </a:tr>
              <a:tr h="29482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Ops: Check sensor calibration, satellite orientation, satellite health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471694"/>
                  </a:ext>
                </a:extLst>
              </a:tr>
              <a:tr h="1566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Default Mode</a:t>
                      </a:r>
                    </a:p>
                  </a:txBody>
                  <a:tcPr marL="7296" marR="7296" marT="72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Query Receiver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332110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Transmit Telemetry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417164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Uplink: Enter Communications Mode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579739"/>
                  </a:ext>
                </a:extLst>
              </a:tr>
              <a:tr h="1566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Mode</a:t>
                      </a:r>
                    </a:p>
                  </a:txBody>
                  <a:tcPr marL="7296" marR="7296" marT="729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Telemetry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868786"/>
                  </a:ext>
                </a:extLst>
              </a:tr>
              <a:tr h="29482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Uplink: Enter Payload 2A Mode in 95 min. Green LEDs, contact time of 7 minutes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955753"/>
                  </a:ext>
                </a:extLst>
              </a:tr>
              <a:tr h="156625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Ground Ops: Check telemetry, prepare telescopes</a:t>
                      </a: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296" marR="7296" marT="729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10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840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104900"/>
            <a:ext cx="6797629" cy="2475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23950" y="1104900"/>
            <a:ext cx="3398814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609600" y="3488426"/>
            <a:ext cx="8229600" cy="259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75000"/>
              </a:lnSpc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kern="0"/>
              <a:t>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Team has strong background in mechanical design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Freedom to customize structure to accommodate unconventional payload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Fraction of the cost of a ready-made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Discounted shop rates (for parts requiring specialized milling) and raw material costs </a:t>
            </a:r>
          </a:p>
        </p:txBody>
      </p:sp>
    </p:spTree>
    <p:extLst>
      <p:ext uri="{BB962C8B-B14F-4D97-AF65-F5344CB8AC3E}">
        <p14:creationId xmlns:p14="http://schemas.microsoft.com/office/powerpoint/2010/main" val="18926090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917A-A183-4F72-A625-3B2021F26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 of Operations: Nominal Timeline</a:t>
            </a:r>
            <a:endParaRPr lang="en-CA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721C1FD-AFF2-4741-AF33-4B8EA955A3FB}"/>
              </a:ext>
            </a:extLst>
          </p:cNvPr>
          <p:cNvGraphicFramePr>
            <a:graphicFrameLocks noGrp="1"/>
          </p:cNvGraphicFramePr>
          <p:nvPr/>
        </p:nvGraphicFramePr>
        <p:xfrm>
          <a:off x="543466" y="1246436"/>
          <a:ext cx="8229590" cy="4135470"/>
        </p:xfrm>
        <a:graphic>
          <a:graphicData uri="http://schemas.openxmlformats.org/drawingml/2006/table">
            <a:tbl>
              <a:tblPr/>
              <a:tblGrid>
                <a:gridCol w="1950765">
                  <a:extLst>
                    <a:ext uri="{9D8B030D-6E8A-4147-A177-3AD203B41FA5}">
                      <a16:colId xmlns:a16="http://schemas.microsoft.com/office/drawing/2014/main" val="1776681900"/>
                    </a:ext>
                  </a:extLst>
                </a:gridCol>
                <a:gridCol w="2540283">
                  <a:extLst>
                    <a:ext uri="{9D8B030D-6E8A-4147-A177-3AD203B41FA5}">
                      <a16:colId xmlns:a16="http://schemas.microsoft.com/office/drawing/2014/main" val="1635710241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2831249253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480697600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1758121363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2139584629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1289253279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4096280700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3802052367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1836676886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3544294929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3851053940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2084645217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1884077974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2572471818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678662316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3463125988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2703010310"/>
                    </a:ext>
                  </a:extLst>
                </a:gridCol>
                <a:gridCol w="147187">
                  <a:extLst>
                    <a:ext uri="{9D8B030D-6E8A-4147-A177-3AD203B41FA5}">
                      <a16:colId xmlns:a16="http://schemas.microsoft.com/office/drawing/2014/main" val="769781488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2541383236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641662626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3590609337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3023131969"/>
                    </a:ext>
                  </a:extLst>
                </a:gridCol>
                <a:gridCol w="147187">
                  <a:extLst>
                    <a:ext uri="{9D8B030D-6E8A-4147-A177-3AD203B41FA5}">
                      <a16:colId xmlns:a16="http://schemas.microsoft.com/office/drawing/2014/main" val="2994250435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490195603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2218161686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626511595"/>
                    </a:ext>
                  </a:extLst>
                </a:gridCol>
                <a:gridCol w="143507">
                  <a:extLst>
                    <a:ext uri="{9D8B030D-6E8A-4147-A177-3AD203B41FA5}">
                      <a16:colId xmlns:a16="http://schemas.microsoft.com/office/drawing/2014/main" val="3315481938"/>
                    </a:ext>
                  </a:extLst>
                </a:gridCol>
              </a:tblGrid>
              <a:tr h="13580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 Name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8:30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9:00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9:30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10:00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10:30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11:00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11:30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12:00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…..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19:00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19:30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21:00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21:30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64397"/>
                  </a:ext>
                </a:extLst>
              </a:tr>
              <a:tr h="1358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 Mode</a:t>
                      </a:r>
                    </a:p>
                  </a:txBody>
                  <a:tcPr marL="6790" marR="6790" marT="67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Query Receiver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499580"/>
                  </a:ext>
                </a:extLst>
              </a:tr>
              <a:tr h="13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Transmit Telemetry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73250"/>
                  </a:ext>
                </a:extLst>
              </a:tr>
              <a:tr h="13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 Payload 2A Mode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465853"/>
                  </a:ext>
                </a:extLst>
              </a:tr>
              <a:tr h="2458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 2A Mode</a:t>
                      </a:r>
                    </a:p>
                  </a:txBody>
                  <a:tcPr marL="6790" marR="6790" marT="67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Verify satellite is in eclipse and power capacity is sufficient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792386"/>
                  </a:ext>
                </a:extLst>
              </a:tr>
              <a:tr h="13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Alternate through green LEDs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588590"/>
                  </a:ext>
                </a:extLst>
              </a:tr>
              <a:tr h="24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Ops: SSM or TRM tracking of LEDs using filter &amp; CCD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026759"/>
                  </a:ext>
                </a:extLst>
              </a:tr>
              <a:tr h="1358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6790" marR="6790" marT="67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Query Receiver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933606"/>
                  </a:ext>
                </a:extLst>
              </a:tr>
              <a:tr h="13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Transmit Telemetry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876326"/>
                  </a:ext>
                </a:extLst>
              </a:tr>
              <a:tr h="13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Uplink: Enter Communications Mode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996960"/>
                  </a:ext>
                </a:extLst>
              </a:tr>
              <a:tr h="1358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Communications Mode</a:t>
                      </a:r>
                    </a:p>
                  </a:txBody>
                  <a:tcPr marL="6790" marR="6790" marT="67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Access Telemetry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812735"/>
                  </a:ext>
                </a:extLst>
              </a:tr>
              <a:tr h="13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Uplink: Enter Payload 1 Mode 5 orbits from now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336007"/>
                  </a:ext>
                </a:extLst>
              </a:tr>
              <a:tr h="27160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Downlink LED data. Ground Ops: Check LED power consumption, correlate to brightness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66615"/>
                  </a:ext>
                </a:extLst>
              </a:tr>
              <a:tr h="1358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 Mode</a:t>
                      </a:r>
                    </a:p>
                  </a:txBody>
                  <a:tcPr marL="6790" marR="6790" marT="67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Query Receiver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604792"/>
                  </a:ext>
                </a:extLst>
              </a:tr>
              <a:tr h="13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Transmit Telemetry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8897340"/>
                  </a:ext>
                </a:extLst>
              </a:tr>
              <a:tr h="13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 Payload 1 Mode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267743"/>
                  </a:ext>
                </a:extLst>
              </a:tr>
              <a:tr h="27160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Payload 1 Mode</a:t>
                      </a:r>
                    </a:p>
                  </a:txBody>
                  <a:tcPr marL="6790" marR="6790" marT="67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Verify satellite stray light is below threshold and power is sufficient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900868"/>
                  </a:ext>
                </a:extLst>
              </a:tr>
              <a:tr h="13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Activate lamp, take spectra, store data, power off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384208"/>
                  </a:ext>
                </a:extLst>
              </a:tr>
              <a:tr h="13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 Default Mode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590108"/>
                  </a:ext>
                </a:extLst>
              </a:tr>
              <a:tr h="1358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 Mode</a:t>
                      </a:r>
                    </a:p>
                  </a:txBody>
                  <a:tcPr marL="6790" marR="6790" marT="679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Query Receiver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817403"/>
                  </a:ext>
                </a:extLst>
              </a:tr>
              <a:tr h="135802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Downlink telemetry and science data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790" marR="6790" marT="679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77081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C40C3CB-CAC1-4F80-AA31-8365E5CAB9EF}"/>
              </a:ext>
            </a:extLst>
          </p:cNvPr>
          <p:cNvSpPr txBox="1"/>
          <p:nvPr/>
        </p:nvSpPr>
        <p:spPr>
          <a:xfrm rot="16200000">
            <a:off x="-1694432" y="2804368"/>
            <a:ext cx="3952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/>
              <a:t>SCIENCE MODES</a:t>
            </a:r>
          </a:p>
        </p:txBody>
      </p:sp>
    </p:spTree>
    <p:extLst>
      <p:ext uri="{BB962C8B-B14F-4D97-AF65-F5344CB8AC3E}">
        <p14:creationId xmlns:p14="http://schemas.microsoft.com/office/powerpoint/2010/main" val="9025629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EC5F-FAF9-4D91-97DD-46B1842D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#1: Sources of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7A948-8225-43AF-A35B-46488B47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434"/>
            <a:ext cx="9144000" cy="480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818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8855-9431-4F91-B327-5349BC21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 of Operations: Payload Anomalies</a:t>
            </a:r>
            <a:endParaRPr lang="en-CA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ABB953-E6B3-4099-B4B7-354FF5A09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0445"/>
              </p:ext>
            </p:extLst>
          </p:nvPr>
        </p:nvGraphicFramePr>
        <p:xfrm>
          <a:off x="235669" y="969963"/>
          <a:ext cx="8640673" cy="5852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3875984715"/>
                    </a:ext>
                  </a:extLst>
                </a:gridCol>
                <a:gridCol w="2638425">
                  <a:extLst>
                    <a:ext uri="{9D8B030D-6E8A-4147-A177-3AD203B41FA5}">
                      <a16:colId xmlns:a16="http://schemas.microsoft.com/office/drawing/2014/main" val="1869937563"/>
                    </a:ext>
                  </a:extLst>
                </a:gridCol>
                <a:gridCol w="4030573">
                  <a:extLst>
                    <a:ext uri="{9D8B030D-6E8A-4147-A177-3AD203B41FA5}">
                      <a16:colId xmlns:a16="http://schemas.microsoft.com/office/drawing/2014/main" val="986257946"/>
                    </a:ext>
                  </a:extLst>
                </a:gridCol>
              </a:tblGrid>
              <a:tr h="421005"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400"/>
                        <a:t>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6603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Misalignment of optics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Significant decrease in light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Continue operation on remaining samples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Attempt sampling in sunlight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916061"/>
                  </a:ext>
                </a:extLst>
              </a:tr>
              <a:tr h="78422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Thermal warping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Spectral drift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Temp. measurements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Tighten thermal constraints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Post-processing correction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563944"/>
                  </a:ext>
                </a:extLst>
              </a:tr>
              <a:tr h="1246508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Stray 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Unexpected spectral features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Increased noise floor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Background spectra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Sun sensors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Tighten ambient light constraints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Post-processing correction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332882"/>
                  </a:ext>
                </a:extLst>
              </a:tr>
              <a:tr h="78422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Detector response drift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Reference and background spectra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Post-processing correction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Allow time for passive discharge if 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85802"/>
                  </a:ext>
                </a:extLst>
              </a:tr>
              <a:tr h="101536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Optical aberrations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Ghost images in spectrometer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Decreased light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Post-processing correction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75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9144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5E0A-02BE-413C-B055-F7881B8C2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 of Operations: Payload Anomalies (cont.)</a:t>
            </a:r>
            <a:endParaRPr lang="en-CA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20206"/>
              </p:ext>
            </p:extLst>
          </p:nvPr>
        </p:nvGraphicFramePr>
        <p:xfrm>
          <a:off x="254523" y="969967"/>
          <a:ext cx="8644378" cy="594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22609">
                  <a:extLst>
                    <a:ext uri="{9D8B030D-6E8A-4147-A177-3AD203B41FA5}">
                      <a16:colId xmlns:a16="http://schemas.microsoft.com/office/drawing/2014/main" val="2239908290"/>
                    </a:ext>
                  </a:extLst>
                </a:gridCol>
                <a:gridCol w="2791196">
                  <a:extLst>
                    <a:ext uri="{9D8B030D-6E8A-4147-A177-3AD203B41FA5}">
                      <a16:colId xmlns:a16="http://schemas.microsoft.com/office/drawing/2014/main" val="7697060"/>
                    </a:ext>
                  </a:extLst>
                </a:gridCol>
                <a:gridCol w="4030573">
                  <a:extLst>
                    <a:ext uri="{9D8B030D-6E8A-4147-A177-3AD203B41FA5}">
                      <a16:colId xmlns:a16="http://schemas.microsoft.com/office/drawing/2014/main" val="705594390"/>
                    </a:ext>
                  </a:extLst>
                </a:gridCol>
              </a:tblGrid>
              <a:tr h="4429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240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240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2400"/>
                        <a:t>Response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155874"/>
                  </a:ext>
                </a:extLst>
              </a:tr>
              <a:tr h="115176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CMOS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Inconsistent unexpected spectral feature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Drift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Increased sampling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Post processing correction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399831"/>
                  </a:ext>
                </a:extLst>
              </a:tr>
              <a:tr h="115176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Unable to transmit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No data received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Timeout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No 'data received' signal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Re-attempt on next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89816"/>
                  </a:ext>
                </a:extLst>
              </a:tr>
              <a:tr h="88597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Internal </a:t>
                      </a:r>
                      <a:r>
                        <a:rPr lang="en-CA" err="1"/>
                        <a:t>comms</a:t>
                      </a:r>
                      <a:r>
                        <a:rPr lang="en-CA"/>
                        <a:t>.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Increased data noise floor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Triple modular redundancy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Manual filtering on 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993275"/>
                  </a:ext>
                </a:extLst>
              </a:tr>
              <a:tr h="620181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Burnout of CMOS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No spectral data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Re-attempt on next cycle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891343"/>
                  </a:ext>
                </a:extLst>
              </a:tr>
              <a:tr h="35438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Power failure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EPS query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Re-attempt on next cycle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87494"/>
                  </a:ext>
                </a:extLst>
              </a:tr>
              <a:tr h="115176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Data corruption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Triple modular redundancy error log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Increase sampling rate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Adjust orbit location during sampling to avoid radiation hotspots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332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1005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1334-A89A-41DB-9AF8-9B54A0B7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 of Operations: </a:t>
            </a:r>
            <a:r>
              <a:rPr lang="en-CA"/>
              <a:t>CDH Anomalies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055142"/>
              </p:ext>
            </p:extLst>
          </p:nvPr>
        </p:nvGraphicFramePr>
        <p:xfrm>
          <a:off x="475488" y="1207008"/>
          <a:ext cx="8275303" cy="402993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3960">
                  <a:extLst>
                    <a:ext uri="{9D8B030D-6E8A-4147-A177-3AD203B41FA5}">
                      <a16:colId xmlns:a16="http://schemas.microsoft.com/office/drawing/2014/main" val="2239908290"/>
                    </a:ext>
                  </a:extLst>
                </a:gridCol>
                <a:gridCol w="2674983">
                  <a:extLst>
                    <a:ext uri="{9D8B030D-6E8A-4147-A177-3AD203B41FA5}">
                      <a16:colId xmlns:a16="http://schemas.microsoft.com/office/drawing/2014/main" val="7697060"/>
                    </a:ext>
                  </a:extLst>
                </a:gridCol>
                <a:gridCol w="4076360">
                  <a:extLst>
                    <a:ext uri="{9D8B030D-6E8A-4147-A177-3AD203B41FA5}">
                      <a16:colId xmlns:a16="http://schemas.microsoft.com/office/drawing/2014/main" val="705594390"/>
                    </a:ext>
                  </a:extLst>
                </a:gridCol>
              </a:tblGrid>
              <a:tr h="4797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240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240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2400"/>
                        <a:t>Response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155874"/>
                  </a:ext>
                </a:extLst>
              </a:tr>
              <a:tr h="9595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Single event latch-up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Watchdog timer fails to reset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Timeout signal is sent to initiate power cycle (WDT)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399831"/>
                  </a:ext>
                </a:extLst>
              </a:tr>
              <a:tr h="9595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Unable to transmit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Timeout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No 'data received’ signal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Re-attempt on next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89816"/>
                  </a:ext>
                </a:extLst>
              </a:tr>
              <a:tr h="9595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Internal </a:t>
                      </a:r>
                      <a:r>
                        <a:rPr lang="en-CA" err="1"/>
                        <a:t>comms</a:t>
                      </a:r>
                      <a:r>
                        <a:rPr lang="en-CA"/>
                        <a:t>. noise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Increased data noise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/>
                        <a:t>Triple modular redundancy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993275"/>
                  </a:ext>
                </a:extLst>
              </a:tr>
              <a:tr h="6716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Power failure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Watchdog timeout signal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Initiate power cycle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18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5364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1334-A89A-41DB-9AF8-9B54A0B7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Concept of Operations: </a:t>
            </a:r>
            <a:r>
              <a:rPr lang="en-CA"/>
              <a:t>CDH Anomalies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FD4378-F53A-4CEB-8716-9384F0BFD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189491"/>
              </p:ext>
            </p:extLst>
          </p:nvPr>
        </p:nvGraphicFramePr>
        <p:xfrm>
          <a:off x="333375" y="1095375"/>
          <a:ext cx="8403372" cy="463966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6270">
                  <a:extLst>
                    <a:ext uri="{9D8B030D-6E8A-4147-A177-3AD203B41FA5}">
                      <a16:colId xmlns:a16="http://schemas.microsoft.com/office/drawing/2014/main" val="2239908290"/>
                    </a:ext>
                  </a:extLst>
                </a:gridCol>
                <a:gridCol w="1991868">
                  <a:extLst>
                    <a:ext uri="{9D8B030D-6E8A-4147-A177-3AD203B41FA5}">
                      <a16:colId xmlns:a16="http://schemas.microsoft.com/office/drawing/2014/main" val="7697060"/>
                    </a:ext>
                  </a:extLst>
                </a:gridCol>
                <a:gridCol w="4785234">
                  <a:extLst>
                    <a:ext uri="{9D8B030D-6E8A-4147-A177-3AD203B41FA5}">
                      <a16:colId xmlns:a16="http://schemas.microsoft.com/office/drawing/2014/main" val="705594390"/>
                    </a:ext>
                  </a:extLst>
                </a:gridCol>
              </a:tblGrid>
              <a:tr h="47975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240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240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sz="2400"/>
                        <a:t>Response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155874"/>
                  </a:ext>
                </a:extLst>
              </a:tr>
              <a:tr h="9595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Data corruption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Triple modular redundancy error log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Flag data files with multiple errors to inspect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Send these data files to earth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If needed, can use system restore command to go back to a previous state; second duplicate SD card will also have the OS installed (RAID1)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399831"/>
                  </a:ext>
                </a:extLst>
              </a:tr>
              <a:tr h="9595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Out of memory storage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Unable to save files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OS will detect this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Dump old data to earth on next </a:t>
                      </a:r>
                      <a:r>
                        <a:rPr lang="en-CA" err="1"/>
                        <a:t>comms</a:t>
                      </a:r>
                      <a:r>
                        <a:rPr lang="en-CA"/>
                        <a:t> window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089816"/>
                  </a:ext>
                </a:extLst>
              </a:tr>
              <a:tr h="95950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Program not responding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Timeout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/>
                        <a:t>Timeout signal sent to restart program; re attempt process on next cycle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32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7007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solidFill>
                  <a:srgbClr val="0033CC"/>
                </a:solidFill>
              </a:rPr>
              <a:t>Educational Outreach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126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Science Quest (SQ) – March 2017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Summer &amp; school-year camp with gr. 1 – 8 students in Kingston, with ~20 campers in each group.</a:t>
            </a:r>
          </a:p>
          <a:p>
            <a:pPr eaLnBrk="1" hangingPunct="1"/>
            <a:r>
              <a:rPr lang="en-US" altLang="en-US"/>
              <a:t>QSET has done workshops with SQ over the last few years with their various camp programs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127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AAC92-CB93-460B-AA08-45C2EBA9C4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6" b="18431"/>
          <a:stretch/>
        </p:blipFill>
        <p:spPr>
          <a:xfrm>
            <a:off x="7430613" y="160338"/>
            <a:ext cx="1256187" cy="717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F6857-9D1B-4BAC-B98E-6642353A1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120" y="3199419"/>
            <a:ext cx="4055165" cy="2731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7F9F3C-3F52-4DCB-98FF-71CC6AB8B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99419"/>
            <a:ext cx="4126103" cy="27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911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A1BEA-D92C-4AF4-B639-A40D74EC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Science Rendezvous (Kingston) – May 2017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AC9A7-EC22-4073-8494-22B43E63B3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67" y="0"/>
            <a:ext cx="809333" cy="89517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B09697-4706-49C5-9215-E7CAB1726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1941256"/>
          </a:xfrm>
        </p:spPr>
        <p:txBody>
          <a:bodyPr/>
          <a:lstStyle/>
          <a:p>
            <a:r>
              <a:rPr lang="en-CA" sz="2000"/>
              <a:t>Science Rendezvous is an annual Canada-wide event bringing people in STEM fields to present in their communities</a:t>
            </a:r>
            <a:endParaRPr lang="en-CA" sz="2000">
              <a:cs typeface="Arial"/>
            </a:endParaRPr>
          </a:p>
          <a:p>
            <a:r>
              <a:rPr lang="en-CA" sz="2000"/>
              <a:t>QSET presented their decade of work in space-related technologies to hundreds of students and families in the Kingston area.</a:t>
            </a:r>
            <a:endParaRPr lang="en-CA" sz="2000">
              <a:cs typeface="Arial"/>
            </a:endParaRPr>
          </a:p>
          <a:p>
            <a:r>
              <a:rPr lang="en-CA" sz="2000"/>
              <a:t>Local media and Science Rendezvous organizers were present at the event</a:t>
            </a:r>
            <a:endParaRPr lang="en-CA" sz="2000">
              <a:cs typeface="Arial"/>
            </a:endParaRPr>
          </a:p>
          <a:p>
            <a:endParaRPr lang="en-CA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3B551EF-73AD-428B-98CC-E080C9DE5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0300" y="2971800"/>
            <a:ext cx="3695803" cy="2771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95568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5E75-9579-4C71-BA23-08A0E1F86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Other Outreach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45658-ADFE-4A5B-9DFD-4659EC713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/>
              <a:t>Orientation week showcase on Queen’s campus to ~700 first-year engineering students Sept. 2016 and 2017</a:t>
            </a:r>
          </a:p>
          <a:p>
            <a:r>
              <a:rPr lang="en-CA" sz="2000"/>
              <a:t>Presented to representatives from GM during a design team visit in the fall 2016</a:t>
            </a:r>
          </a:p>
          <a:p>
            <a:r>
              <a:rPr lang="en-CA" sz="2000"/>
              <a:t>High school students toured our workspace where we displayed our ongoing projects</a:t>
            </a:r>
          </a:p>
          <a:p>
            <a:r>
              <a:rPr lang="en-CA" sz="2000"/>
              <a:t>Showcased work at the 2016 Queen’s Space Conference to ~150 attendees and presenters</a:t>
            </a:r>
          </a:p>
          <a:p>
            <a:r>
              <a:rPr lang="en-CA" sz="2000"/>
              <a:t>Publicly documents all team work on QSET webpages (</a:t>
            </a:r>
            <a:r>
              <a:rPr lang="en-CA" sz="2000">
                <a:hlinkClick r:id="rId2"/>
              </a:rPr>
              <a:t>www.qset.ca</a:t>
            </a:r>
            <a:r>
              <a:rPr lang="en-CA" sz="2000"/>
              <a:t> and </a:t>
            </a:r>
            <a:r>
              <a:rPr lang="en-CA" sz="2000" u="sng">
                <a:solidFill>
                  <a:schemeClr val="accent1">
                    <a:lumMod val="50000"/>
                  </a:schemeClr>
                </a:solidFill>
              </a:rPr>
              <a:t>qsat.wikidot.com)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2337C1-D8AC-4D01-B6E7-6D0EFE566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38" y="4660773"/>
            <a:ext cx="4383087" cy="2122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FC1D1-51FD-44DE-A105-CB477B1FE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475" y="4656138"/>
            <a:ext cx="4435475" cy="21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0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54" y="1083574"/>
            <a:ext cx="6797629" cy="2475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4454" y="1143000"/>
            <a:ext cx="3398814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609600" y="3488426"/>
            <a:ext cx="8229600" cy="259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75000"/>
              </a:lnSpc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kern="0"/>
              <a:t>Thermal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Sponsorship discount from company producing MLI kits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Insulation requirement being evaluated; dependent on outcome of thermal simulations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If purchased, implementation would be planned and applied by thermal team</a:t>
            </a:r>
          </a:p>
        </p:txBody>
      </p:sp>
    </p:spTree>
    <p:extLst>
      <p:ext uri="{BB962C8B-B14F-4D97-AF65-F5344CB8AC3E}">
        <p14:creationId xmlns:p14="http://schemas.microsoft.com/office/powerpoint/2010/main" val="15843666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solidFill>
                  <a:srgbClr val="0033CC"/>
                </a:solidFill>
              </a:rPr>
              <a:t>Summary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130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A4DEE-2FE9-4157-8E53-F68ABFA3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Summary – 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01EB9-23E6-48CC-94DA-0334AF351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18652"/>
          </a:xfrm>
          <a:solidFill>
            <a:schemeClr val="bg1"/>
          </a:solidFill>
        </p:spPr>
        <p:txBody>
          <a:bodyPr/>
          <a:lstStyle/>
          <a:p>
            <a:r>
              <a:rPr lang="en-CA"/>
              <a:t>General</a:t>
            </a:r>
          </a:p>
          <a:p>
            <a:pPr lvl="1"/>
            <a:r>
              <a:rPr lang="en-CA"/>
              <a:t>Partnered with RMC for ground station access</a:t>
            </a:r>
          </a:p>
          <a:p>
            <a:r>
              <a:rPr lang="en-CA"/>
              <a:t>Payloads</a:t>
            </a:r>
          </a:p>
          <a:p>
            <a:pPr lvl="1"/>
            <a:r>
              <a:rPr lang="en-CA"/>
              <a:t>Incorporation of multiple payload capabilities</a:t>
            </a:r>
          </a:p>
          <a:p>
            <a:pPr lvl="2"/>
            <a:r>
              <a:rPr lang="en-CA"/>
              <a:t>Payload 1: Collection of spectral BDRF of three samples and one reference</a:t>
            </a:r>
          </a:p>
          <a:p>
            <a:pPr lvl="2"/>
            <a:r>
              <a:rPr lang="en-CA"/>
              <a:t>Payload 2: LED visual communication on satellite exterior</a:t>
            </a:r>
          </a:p>
          <a:p>
            <a:pPr lvl="1"/>
            <a:r>
              <a:rPr lang="en-CA"/>
              <a:t>Robust design allows functionality under broad conditions</a:t>
            </a:r>
          </a:p>
          <a:p>
            <a:r>
              <a:rPr lang="en-CA"/>
              <a:t>Structure &amp; Thermal</a:t>
            </a:r>
          </a:p>
          <a:p>
            <a:pPr lvl="1"/>
            <a:r>
              <a:rPr lang="en-CA"/>
              <a:t>CAD model ready for prototyping</a:t>
            </a:r>
          </a:p>
          <a:p>
            <a:pPr lvl="1"/>
            <a:r>
              <a:rPr lang="en-CA"/>
              <a:t>Models predict viable thermal operation and vibrational integrity</a:t>
            </a:r>
          </a:p>
          <a:p>
            <a:pPr lvl="1"/>
            <a:r>
              <a:rPr lang="en-CA"/>
              <a:t>Overall 3.9 kg mass (incl. margin)</a:t>
            </a:r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72799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D62F-A1AB-4D1E-BA2B-00300205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Summary – Accomplishments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00B77-0D87-4BE2-BA33-DB5B77222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87900"/>
          </a:xfrm>
        </p:spPr>
        <p:txBody>
          <a:bodyPr/>
          <a:lstStyle/>
          <a:p>
            <a:r>
              <a:rPr lang="en-CA"/>
              <a:t>Power &amp; Communications</a:t>
            </a:r>
          </a:p>
          <a:p>
            <a:pPr lvl="1"/>
            <a:r>
              <a:rPr lang="en-CA"/>
              <a:t>Designed EPS system to handle power requirements of payload</a:t>
            </a:r>
          </a:p>
          <a:p>
            <a:r>
              <a:rPr lang="en-CA"/>
              <a:t>ADCS &amp; CDH</a:t>
            </a:r>
          </a:p>
          <a:p>
            <a:pPr lvl="1"/>
            <a:r>
              <a:rPr lang="en-CA"/>
              <a:t>Passive ADC system greatly simplifies overall satellite controls</a:t>
            </a:r>
          </a:p>
          <a:p>
            <a:pPr lvl="1"/>
            <a:r>
              <a:rPr lang="en-CA"/>
              <a:t>CDH architecture can identify and correct single-bit flips</a:t>
            </a:r>
          </a:p>
          <a:p>
            <a:pPr lvl="1"/>
            <a:r>
              <a:rPr lang="en-CA"/>
              <a:t>Designed and currently testing data transfer, error detection and handling, and watchdog systems</a:t>
            </a:r>
          </a:p>
          <a:p>
            <a:r>
              <a:rPr lang="en-CA"/>
              <a:t>Outreach</a:t>
            </a:r>
          </a:p>
          <a:p>
            <a:pPr lvl="1"/>
            <a:r>
              <a:rPr lang="en-CA"/>
              <a:t>Wide variety of outreach projects, building relationships with local schools and camps to provide educational workshops</a:t>
            </a:r>
          </a:p>
          <a:p>
            <a:pPr lvl="1"/>
            <a:r>
              <a:rPr lang="en-CA"/>
              <a:t>Plans to continue relationship with </a:t>
            </a:r>
            <a:r>
              <a:rPr lang="en-CA" err="1"/>
              <a:t>ScienceQuest</a:t>
            </a:r>
            <a:r>
              <a:rPr lang="en-CA"/>
              <a:t>, Science Rendezvous, and the Engineering Society of Queen’s University</a:t>
            </a:r>
          </a:p>
        </p:txBody>
      </p:sp>
    </p:spTree>
    <p:extLst>
      <p:ext uri="{BB962C8B-B14F-4D97-AF65-F5344CB8AC3E}">
        <p14:creationId xmlns:p14="http://schemas.microsoft.com/office/powerpoint/2010/main" val="29538556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B6DE9-207B-4FD6-B484-2319E1C2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Summary – Next Steps and Required Assistance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19E84-F8B6-4452-988A-553F404EB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3365"/>
            <a:ext cx="8229600" cy="4949687"/>
          </a:xfrm>
          <a:solidFill>
            <a:schemeClr val="bg1"/>
          </a:solidFill>
        </p:spPr>
        <p:txBody>
          <a:bodyPr/>
          <a:lstStyle/>
          <a:p>
            <a:r>
              <a:rPr lang="en-CA"/>
              <a:t>Overall</a:t>
            </a:r>
          </a:p>
          <a:p>
            <a:pPr lvl="1"/>
            <a:r>
              <a:rPr lang="en-CA"/>
              <a:t>Test initialization procedure</a:t>
            </a:r>
          </a:p>
          <a:p>
            <a:pPr lvl="1"/>
            <a:r>
              <a:rPr lang="en-CA"/>
              <a:t>Access to vacuum chamber; no facility for thermal testing</a:t>
            </a:r>
          </a:p>
          <a:p>
            <a:pPr lvl="1"/>
            <a:r>
              <a:rPr lang="en-CA"/>
              <a:t>Management of risk in team dynamics</a:t>
            </a:r>
          </a:p>
          <a:p>
            <a:pPr lvl="1"/>
            <a:r>
              <a:rPr lang="en-CA"/>
              <a:t>Shift from design phase into system construction and testing</a:t>
            </a:r>
          </a:p>
          <a:p>
            <a:r>
              <a:rPr lang="en-CA"/>
              <a:t>Payload</a:t>
            </a:r>
          </a:p>
          <a:p>
            <a:pPr lvl="1"/>
            <a:r>
              <a:rPr lang="en-CA"/>
              <a:t>Simulate lab results</a:t>
            </a:r>
          </a:p>
          <a:p>
            <a:pPr lvl="1"/>
            <a:r>
              <a:rPr lang="en-CA"/>
              <a:t>Calibration and post-processing procedure</a:t>
            </a:r>
          </a:p>
          <a:p>
            <a:pPr lvl="1"/>
            <a:r>
              <a:rPr lang="en-CA"/>
              <a:t>Morse code transmission with LED</a:t>
            </a:r>
          </a:p>
          <a:p>
            <a:r>
              <a:rPr lang="en-CA"/>
              <a:t>Structure &amp; Thermal</a:t>
            </a:r>
          </a:p>
          <a:p>
            <a:pPr lvl="1"/>
            <a:r>
              <a:rPr lang="en-CA"/>
              <a:t>Battery heating/lamp cooling tests</a:t>
            </a:r>
          </a:p>
          <a:p>
            <a:pPr lvl="1"/>
            <a:r>
              <a:rPr lang="en-CA"/>
              <a:t>Manufacture and prototype to confirm models</a:t>
            </a:r>
          </a:p>
          <a:p>
            <a:pPr lvl="1"/>
            <a:endParaRPr lang="en-CA"/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8726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A405-0E75-43C5-93B4-B94B6C7B5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Summary – Next Steps and Required Assistance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C792-A98E-4379-9F50-529D6229E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Power &amp; Communications</a:t>
            </a:r>
          </a:p>
          <a:p>
            <a:pPr lvl="1"/>
            <a:r>
              <a:rPr lang="en-CA"/>
              <a:t>Design solar panel PCB &amp; test outgassing</a:t>
            </a:r>
          </a:p>
          <a:p>
            <a:pPr lvl="1"/>
            <a:r>
              <a:rPr lang="en-CA"/>
              <a:t>Determine battery cycle curves &amp; confirm power usage</a:t>
            </a:r>
          </a:p>
          <a:p>
            <a:r>
              <a:rPr lang="en-CA"/>
              <a:t>ADCS</a:t>
            </a:r>
          </a:p>
          <a:p>
            <a:pPr lvl="1"/>
            <a:r>
              <a:rPr lang="en-CA"/>
              <a:t>Model sun sensing capabilities</a:t>
            </a:r>
          </a:p>
          <a:p>
            <a:pPr lvl="1"/>
            <a:r>
              <a:rPr lang="en-CA"/>
              <a:t>Test tumbling decay rates in Helmholtz cage</a:t>
            </a:r>
          </a:p>
          <a:p>
            <a:pPr lvl="1"/>
            <a:r>
              <a:rPr lang="en-CA"/>
              <a:t>Calibration</a:t>
            </a:r>
          </a:p>
          <a:p>
            <a:r>
              <a:rPr lang="en-CA"/>
              <a:t>CDH</a:t>
            </a:r>
          </a:p>
          <a:p>
            <a:pPr lvl="1"/>
            <a:r>
              <a:rPr lang="en-CA"/>
              <a:t>Dummy load testing</a:t>
            </a:r>
          </a:p>
          <a:p>
            <a:pPr lvl="1"/>
            <a:r>
              <a:rPr lang="en-CA"/>
              <a:t>Ensure watchdog and error-correction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9404612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CA" altLang="en-US">
                <a:solidFill>
                  <a:srgbClr val="0033CC"/>
                </a:solidFill>
              </a:rPr>
              <a:t>Supplementary Information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135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1E20-D912-493C-9682-91ACD83C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Testing Objectives and Outcomes @ CDR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DFB6E-A87F-44E0-A303-70A08E681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" y="3543300"/>
            <a:ext cx="8229600" cy="228007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CA" sz="2000"/>
              <a:t>Collect SED of lamps before and after irradiation</a:t>
            </a:r>
            <a:endParaRPr lang="en-CA" sz="2000">
              <a:cs typeface="Arial"/>
            </a:endParaRPr>
          </a:p>
          <a:p>
            <a:pPr marL="685800" lvl="1">
              <a:buFont typeface="Arial"/>
              <a:buChar char="–"/>
            </a:pPr>
            <a:r>
              <a:rPr lang="en-CA" sz="1600"/>
              <a:t>Observe changes in SED, equilibration time, power, stability</a:t>
            </a:r>
            <a:endParaRPr lang="en-CA" sz="1600">
              <a:cs typeface="Arial"/>
            </a:endParaRPr>
          </a:p>
          <a:p>
            <a:pPr marL="457200" indent="-457200">
              <a:buAutoNum type="arabicPeriod"/>
            </a:pPr>
            <a:r>
              <a:rPr lang="en-CA" sz="2000"/>
              <a:t>Collect three reference spectra prior to irradiation, and again periodically during and after irradiation.</a:t>
            </a:r>
            <a:endParaRPr lang="en-CA" sz="2000">
              <a:cs typeface="Arial"/>
            </a:endParaRPr>
          </a:p>
          <a:p>
            <a:pPr marL="685800" lvl="1">
              <a:buFont typeface="Arial"/>
              <a:buChar char="–"/>
            </a:pPr>
            <a:r>
              <a:rPr lang="en-CA" sz="1600"/>
              <a:t>Observe changes in spectral shape and noise</a:t>
            </a:r>
            <a:endParaRPr lang="en-CA" sz="160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CA" sz="2000">
                <a:solidFill>
                  <a:srgbClr val="000000"/>
                </a:solidFill>
                <a:cs typeface="Arial"/>
              </a:rPr>
              <a:t>Send text file with known data every 10 seconds, for an hour</a:t>
            </a:r>
          </a:p>
          <a:p>
            <a:pPr marL="857250" lvl="1" indent="-457200">
              <a:buFont typeface="Arial"/>
              <a:buChar char="–"/>
            </a:pPr>
            <a:r>
              <a:rPr lang="en-CA" sz="1600">
                <a:solidFill>
                  <a:srgbClr val="000000"/>
                </a:solidFill>
                <a:cs typeface="Arial"/>
              </a:rPr>
              <a:t>Compare text files stored on irradiated CPU with file on PC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C9C99D-C386-404D-9DA9-DBCC09A2E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96805"/>
              </p:ext>
            </p:extLst>
          </p:nvPr>
        </p:nvGraphicFramePr>
        <p:xfrm>
          <a:off x="457200" y="1103444"/>
          <a:ext cx="8229601" cy="23466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21605">
                  <a:extLst>
                    <a:ext uri="{9D8B030D-6E8A-4147-A177-3AD203B41FA5}">
                      <a16:colId xmlns:a16="http://schemas.microsoft.com/office/drawing/2014/main" val="2174788853"/>
                    </a:ext>
                  </a:extLst>
                </a:gridCol>
                <a:gridCol w="2170323">
                  <a:extLst>
                    <a:ext uri="{9D8B030D-6E8A-4147-A177-3AD203B41FA5}">
                      <a16:colId xmlns:a16="http://schemas.microsoft.com/office/drawing/2014/main" val="3389067471"/>
                    </a:ext>
                  </a:extLst>
                </a:gridCol>
                <a:gridCol w="5337673">
                  <a:extLst>
                    <a:ext uri="{9D8B030D-6E8A-4147-A177-3AD203B41FA5}">
                      <a16:colId xmlns:a16="http://schemas.microsoft.com/office/drawing/2014/main" val="2503147863"/>
                    </a:ext>
                  </a:extLst>
                </a:gridCol>
              </a:tblGrid>
              <a:tr h="426399">
                <a:tc>
                  <a:txBody>
                    <a:bodyPr/>
                    <a:lstStyle/>
                    <a:p>
                      <a:pPr algn="l"/>
                      <a:r>
                        <a:rPr lang="en-CA" sz="2000"/>
                        <a:t>Exp.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00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000"/>
                        <a:t>Testing Outcomes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279830"/>
                  </a:ext>
                </a:extLst>
              </a:tr>
              <a:tr h="392355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Quartz Tungsten Halogen Lamp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CA"/>
                        <a:t>Observe changes in SED due to time based radiation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9840389"/>
                  </a:ext>
                </a:extLst>
              </a:tr>
              <a:tr h="344400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Spectrometer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CA"/>
                        <a:t>Observe changes in spectral response of the CMOS detector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07808"/>
                  </a:ext>
                </a:extLst>
              </a:tr>
              <a:tr h="344400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Onboard Computer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CA"/>
                        <a:t>Observe changes in data transferred between computers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364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6401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0981C-A6B3-451D-B09B-8D452C2E7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Payload 1</a:t>
            </a:r>
            <a:br>
              <a:rPr lang="en-CA"/>
            </a:br>
            <a:r>
              <a:rPr lang="en-CA"/>
              <a:t>Background and Theory</a:t>
            </a:r>
          </a:p>
        </p:txBody>
      </p:sp>
    </p:spTree>
    <p:extLst>
      <p:ext uri="{BB962C8B-B14F-4D97-AF65-F5344CB8AC3E}">
        <p14:creationId xmlns:p14="http://schemas.microsoft.com/office/powerpoint/2010/main" val="23806750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E7D8-BDF3-454C-BD5D-C1C7F325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Space Environment Material Degradation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2E0F0-C6CB-4CF2-84E6-09D138FD7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314184"/>
          </a:xfrm>
        </p:spPr>
        <p:txBody>
          <a:bodyPr/>
          <a:lstStyle/>
          <a:p>
            <a:r>
              <a:rPr lang="en-CA"/>
              <a:t>VIS-NIR reflectance spectroscopy has been used to identify asteroid composition </a:t>
            </a:r>
            <a:r>
              <a:rPr lang="en-CA" baseline="30000"/>
              <a:t>[P4]</a:t>
            </a:r>
            <a:endParaRPr lang="en-CA"/>
          </a:p>
          <a:p>
            <a:r>
              <a:rPr lang="en-CA"/>
              <a:t>Payload extends research by Bedard et al. to create a database of spacecraft material reflectance spectra </a:t>
            </a:r>
            <a:r>
              <a:rPr lang="en-CA" baseline="30000"/>
              <a:t>[P4]</a:t>
            </a:r>
            <a:endParaRPr lang="en-CA"/>
          </a:p>
          <a:p>
            <a:r>
              <a:rPr lang="en-CA"/>
              <a:t>Material reflectance properties will change as they are bombarded in space </a:t>
            </a:r>
            <a:r>
              <a:rPr lang="en-CA" baseline="30000"/>
              <a:t>[P1, P2, P4]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9240C-B2FC-478A-8DFE-EDFD321C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7" y="3523156"/>
            <a:ext cx="8467224" cy="33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477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78AD-8AB6-4A4E-8117-8830A742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Collection in Ground-Based Experiments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F89EF8-885F-4C4C-8F0F-1479785B7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969963"/>
            <a:ext cx="8259174" cy="40316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04ABB-9DCC-4E3A-82F6-67CCF23A30BD}"/>
              </a:ext>
            </a:extLst>
          </p:cNvPr>
          <p:cNvSpPr txBox="1"/>
          <p:nvPr/>
        </p:nvSpPr>
        <p:spPr>
          <a:xfrm>
            <a:off x="439738" y="4906131"/>
            <a:ext cx="8247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>
              <a:solidFill>
                <a:srgbClr val="FF0000"/>
              </a:solidFill>
            </a:endParaRPr>
          </a:p>
          <a:p>
            <a:pPr algn="ctr"/>
            <a:r>
              <a:rPr lang="en-CA" b="1"/>
              <a:t>As surface roughness increases the specular spike decreases </a:t>
            </a:r>
          </a:p>
          <a:p>
            <a:pPr algn="ctr"/>
            <a:r>
              <a:rPr lang="en-CA" b="1"/>
              <a:t>(specular-diffuse lobe increases) </a:t>
            </a:r>
            <a:r>
              <a:rPr lang="en-CA" b="1" baseline="30000"/>
              <a:t>[P5]</a:t>
            </a:r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400536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54" y="1083574"/>
            <a:ext cx="6797629" cy="2475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4454" y="1143000"/>
            <a:ext cx="3398814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609600" y="3488426"/>
            <a:ext cx="8229600" cy="259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75000"/>
              </a:lnSpc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kern="0"/>
              <a:t>ADC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Neither payload requires active control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Many theses/journal papers detailing research and application of passive control systems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kern="0"/>
              <a:t>Position and layout of magnets/ hysteresis rods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Passive attitude control cannot be directly purchased regardless</a:t>
            </a:r>
          </a:p>
        </p:txBody>
      </p:sp>
    </p:spTree>
    <p:extLst>
      <p:ext uri="{BB962C8B-B14F-4D97-AF65-F5344CB8AC3E}">
        <p14:creationId xmlns:p14="http://schemas.microsoft.com/office/powerpoint/2010/main" val="30814582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0BDF1-1E9E-4ECF-A70D-B4A26C1CB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513616"/>
          </a:xfrm>
        </p:spPr>
        <p:txBody>
          <a:bodyPr/>
          <a:lstStyle/>
          <a:p>
            <a:r>
              <a:rPr lang="en-CA"/>
              <a:t>BRDF model reflectance as a function of illumination geometry and wavelength </a:t>
            </a:r>
            <a:r>
              <a:rPr lang="en-CA" baseline="30000"/>
              <a:t>[P2]</a:t>
            </a:r>
            <a:endParaRPr lang="en-CA"/>
          </a:p>
          <a:p>
            <a:r>
              <a:rPr lang="en-CA"/>
              <a:t>Materials exhibit unique BRDF based on surface structure, composition, and roughness </a:t>
            </a:r>
            <a:r>
              <a:rPr lang="en-CA" baseline="30000"/>
              <a:t>[P2]</a:t>
            </a:r>
            <a:endParaRPr lang="en-CA"/>
          </a:p>
          <a:p>
            <a:endParaRPr lang="en-CA"/>
          </a:p>
          <a:p>
            <a:r>
              <a:rPr lang="en-CA"/>
              <a:t>Time-series data collected will be used to extend existing models</a:t>
            </a:r>
          </a:p>
          <a:p>
            <a:r>
              <a:rPr lang="en-CA"/>
              <a:t>Colour ratios of filtered spectra may also be used to classify materials </a:t>
            </a:r>
            <a:r>
              <a:rPr lang="en-CA" baseline="30000"/>
              <a:t>[P2]</a:t>
            </a:r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87DEF-A618-402C-8CFD-FB7362DD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Bi-directional Reflectance Distribution Function (BRDF)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D5C53-FC22-4244-8B20-34E402351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853" y="4829653"/>
            <a:ext cx="5492832" cy="11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709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FCE2C-BA69-4259-A374-AC27D710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Bi-directional Reflectance Distribution Function (BRDF)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4C179F-D7CB-4E6A-A32C-B3E856FA3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1143001"/>
            <a:ext cx="4763869" cy="4787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A52C7-038B-4128-90E2-EAE468D82E86}"/>
              </a:ext>
            </a:extLst>
          </p:cNvPr>
          <p:cNvSpPr txBox="1"/>
          <p:nvPr/>
        </p:nvSpPr>
        <p:spPr>
          <a:xfrm>
            <a:off x="5203607" y="1244015"/>
            <a:ext cx="348319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/>
              <a:t>BRDFs identify surface roughness through:</a:t>
            </a:r>
          </a:p>
          <a:p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/>
              <a:t>Reddening Effect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/>
              <a:t>Increase in intensity of reflected red wavelengths </a:t>
            </a:r>
            <a:r>
              <a:rPr lang="en-CA" sz="2000" baseline="30000"/>
              <a:t>[P1, P2]</a:t>
            </a:r>
            <a:endParaRPr lang="en-CA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/>
          </a:p>
          <a:p>
            <a:endParaRPr lang="en-CA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/>
              <a:t>Slope of the BRDF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000"/>
              <a:t>Identified as a parameter that may be used to model orbital age </a:t>
            </a:r>
            <a:r>
              <a:rPr lang="en-CA" sz="2000" baseline="30000"/>
              <a:t>[P1, P2]</a:t>
            </a:r>
            <a:endParaRPr lang="en-CA" sz="2000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69697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DE28E6-30D3-45D0-91C0-6FBD3E3A3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Payload 1</a:t>
            </a:r>
            <a:br>
              <a:rPr lang="en-CA"/>
            </a:br>
            <a:r>
              <a:rPr lang="en-CA"/>
              <a:t>Instrumentation and Design</a:t>
            </a:r>
          </a:p>
        </p:txBody>
      </p:sp>
    </p:spTree>
    <p:extLst>
      <p:ext uri="{BB962C8B-B14F-4D97-AF65-F5344CB8AC3E}">
        <p14:creationId xmlns:p14="http://schemas.microsoft.com/office/powerpoint/2010/main" val="21695641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5D2E-855A-4ABF-A14D-26EBA01F1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CMOS Spectrometer (</a:t>
            </a:r>
            <a:r>
              <a:rPr lang="en-CA" err="1"/>
              <a:t>Avantes</a:t>
            </a:r>
            <a:r>
              <a:rPr lang="en-CA"/>
              <a:t> Ava-Spec Mini) </a:t>
            </a:r>
            <a:r>
              <a:rPr lang="en-CA" baseline="30000"/>
              <a:t>[P3]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1E0BE-3890-4D8F-BEA8-8637200B8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953011"/>
          </a:xfrm>
        </p:spPr>
        <p:txBody>
          <a:bodyPr/>
          <a:lstStyle/>
          <a:p>
            <a:r>
              <a:rPr lang="en-CA"/>
              <a:t>Selected for its light weight and small size</a:t>
            </a:r>
          </a:p>
          <a:p>
            <a:r>
              <a:rPr lang="en-CA"/>
              <a:t>CMOS detector was selected over CCD variants due to less susceptibility to electron buildup on detector surface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6ABCE7-82DE-46FB-AA34-46FF97733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95530"/>
              </p:ext>
            </p:extLst>
          </p:nvPr>
        </p:nvGraphicFramePr>
        <p:xfrm>
          <a:off x="457200" y="4096011"/>
          <a:ext cx="8229600" cy="1844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363821941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3864862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1595374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417955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Physical Specs.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Perform. Spec.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74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Weight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174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Range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200 – 1100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571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Size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9.5 x 2 x 6.5 cm</a:t>
                      </a:r>
                      <a:r>
                        <a:rPr lang="en-CA" baseline="30000"/>
                        <a:t>3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Resolution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2.35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2385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Operating Temp.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0 – 55 </a:t>
                      </a:r>
                      <a:r>
                        <a:rPr lang="en-CA" baseline="30000" err="1"/>
                        <a:t>o</a:t>
                      </a:r>
                      <a:r>
                        <a:rPr lang="en-CA" baseline="0" err="1"/>
                        <a:t>C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Connection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USB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58369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Grating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300 line/mm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Blaze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300 nm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426865"/>
                  </a:ext>
                </a:extLst>
              </a:tr>
            </a:tbl>
          </a:graphicData>
        </a:graphic>
      </p:graphicFrame>
      <p:pic>
        <p:nvPicPr>
          <p:cNvPr id="29698" name="Picture 2" descr="AvaSpec-Mini">
            <a:extLst>
              <a:ext uri="{FF2B5EF4-FFF2-40B4-BE49-F238E27FC236}">
                <a16:creationId xmlns:a16="http://schemas.microsoft.com/office/drawing/2014/main" id="{79248807-D968-4C0A-AE96-FE3285F4F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450" y="2373334"/>
            <a:ext cx="2359832" cy="17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9217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A284-6BB8-4D00-8B00-EC75FAAB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Quartz Tungsten Halogen Lamp (</a:t>
            </a:r>
            <a:r>
              <a:rPr lang="en-CA" err="1"/>
              <a:t>Thorlabs</a:t>
            </a:r>
            <a:r>
              <a:rPr lang="en-CA"/>
              <a:t> QTH10B) </a:t>
            </a:r>
            <a:r>
              <a:rPr lang="en-CA" baseline="30000"/>
              <a:t>[P6]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E2E3-63A0-487B-A659-9DEF6AA29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2564704"/>
          </a:xfrm>
        </p:spPr>
        <p:txBody>
          <a:bodyPr/>
          <a:lstStyle/>
          <a:p>
            <a:r>
              <a:rPr lang="en-CA"/>
              <a:t>Better output stability and more uniform spectral distribution over similar xenon-arc lamps</a:t>
            </a:r>
          </a:p>
          <a:p>
            <a:r>
              <a:rPr lang="en-CA"/>
              <a:t>10W input power (@ 12 VDC)</a:t>
            </a:r>
          </a:p>
          <a:p>
            <a:r>
              <a:rPr lang="en-CA"/>
              <a:t>400 – 2000 nm useful range</a:t>
            </a:r>
          </a:p>
          <a:p>
            <a:r>
              <a:rPr lang="en-CA"/>
              <a:t>Must be cooled to prevent burn-out (i.e. conduction tape)</a:t>
            </a:r>
          </a:p>
        </p:txBody>
      </p:sp>
      <p:pic>
        <p:nvPicPr>
          <p:cNvPr id="28674" name="Picture 2" descr="https://www.thorlabs.com/images/TabImages/QTH10_Spectrum_400.gif">
            <a:extLst>
              <a:ext uri="{FF2B5EF4-FFF2-40B4-BE49-F238E27FC236}">
                <a16:creationId xmlns:a16="http://schemas.microsoft.com/office/drawing/2014/main" id="{1DEF41F3-A241-4F7C-AC17-6A1A6FE9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54627"/>
            <a:ext cx="3810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QTH10B - Replacement Bulb for QTH10 and QTH10/M">
            <a:extLst>
              <a:ext uri="{FF2B5EF4-FFF2-40B4-BE49-F238E27FC236}">
                <a16:creationId xmlns:a16="http://schemas.microsoft.com/office/drawing/2014/main" id="{663B45AB-C90F-4916-A5A5-5B3CBE0C1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332">
            <a:off x="1491837" y="3828879"/>
            <a:ext cx="1680396" cy="168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9550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186C5-C6C4-4606-B3EF-DDDAD093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Optical System Design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520B52-0B2E-45F0-9D74-57E27AF62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545008"/>
              </p:ext>
            </p:extLst>
          </p:nvPr>
        </p:nvGraphicFramePr>
        <p:xfrm>
          <a:off x="381161" y="981075"/>
          <a:ext cx="8351059" cy="49544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24737">
                  <a:extLst>
                    <a:ext uri="{9D8B030D-6E8A-4147-A177-3AD203B41FA5}">
                      <a16:colId xmlns:a16="http://schemas.microsoft.com/office/drawing/2014/main" val="2209874214"/>
                    </a:ext>
                  </a:extLst>
                </a:gridCol>
                <a:gridCol w="5626322">
                  <a:extLst>
                    <a:ext uri="{9D8B030D-6E8A-4147-A177-3AD203B41FA5}">
                      <a16:colId xmlns:a16="http://schemas.microsoft.com/office/drawing/2014/main" val="423969393"/>
                    </a:ext>
                  </a:extLst>
                </a:gridCol>
              </a:tblGrid>
              <a:tr h="365188">
                <a:tc>
                  <a:txBody>
                    <a:bodyPr/>
                    <a:lstStyle/>
                    <a:p>
                      <a:pPr algn="l"/>
                      <a:r>
                        <a:rPr lang="en-CA"/>
                        <a:t>Design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CA"/>
                        <a:t>Justification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620629"/>
                  </a:ext>
                </a:extLst>
              </a:tr>
              <a:tr h="1353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Single observation angle at 60</a:t>
                      </a:r>
                      <a:r>
                        <a:rPr lang="en-CA" baseline="30000"/>
                        <a:t>o </a:t>
                      </a:r>
                      <a:r>
                        <a:rPr lang="en-CA" baseline="0"/>
                        <a:t>incident/reflection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CA"/>
                        <a:t>Maximum exposure of sample with minimum instrument exposure, while matching existing data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CA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CA"/>
                        <a:t>Specular reflection provides most light for measurements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074255"/>
                  </a:ext>
                </a:extLst>
              </a:tr>
              <a:tr h="5967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Free-space optics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CA"/>
                        <a:t>Reduces degrade-able components and complexity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981595"/>
                  </a:ext>
                </a:extLst>
              </a:tr>
              <a:tr h="7481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Samples housed inside exposed via slot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CA"/>
                        <a:t>Protects sensitive instrumentation and removes need for moving deployment rigs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839505"/>
                  </a:ext>
                </a:extLst>
              </a:tr>
              <a:tr h="15943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On-board lighting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CA"/>
                        <a:t>Reduces attitude control needs and improves consistency as LEO orbits have rapid illumination geometry change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CA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CA"/>
                        <a:t>Sunlight may be used as a back-up, opening possibility of additional illumination geometries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577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6261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70981C-A6B3-451D-B09B-8D452C2E7D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Payload 2</a:t>
            </a:r>
            <a:br>
              <a:rPr lang="en-CA"/>
            </a:br>
            <a:r>
              <a:rPr lang="en-CA"/>
              <a:t>Background and Theory</a:t>
            </a:r>
          </a:p>
        </p:txBody>
      </p:sp>
    </p:spTree>
    <p:extLst>
      <p:ext uri="{BB962C8B-B14F-4D97-AF65-F5344CB8AC3E}">
        <p14:creationId xmlns:p14="http://schemas.microsoft.com/office/powerpoint/2010/main" val="25722202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2E73-0E48-4D19-8A62-FC851A94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2: Inverse-Square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1CB14-F919-4727-8B1A-082518F17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Inverse-Square Law for an LED in orbit:</a:t>
            </a:r>
          </a:p>
          <a:p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D35A64-0F73-49FC-B5B1-E61761311957}"/>
                  </a:ext>
                </a:extLst>
              </p:cNvPr>
              <p:cNvSpPr txBox="1"/>
              <p:nvPr/>
            </p:nvSpPr>
            <p:spPr>
              <a:xfrm>
                <a:off x="1795737" y="2915883"/>
                <a:ext cx="2444131" cy="621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CA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CA" b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DD35A64-0F73-49FC-B5B1-E61761311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737" y="2915883"/>
                <a:ext cx="2444131" cy="6210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387CC8-225D-4A27-986E-BB4814F04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619" y="1954152"/>
            <a:ext cx="3033283" cy="367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143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5C337-FFC9-43A5-8284-14B0095A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2: LED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9A992F-D384-4815-B55F-BA2D227F8A86}"/>
                  </a:ext>
                </a:extLst>
              </p:cNvPr>
              <p:cNvSpPr txBox="1"/>
              <p:nvPr/>
            </p:nvSpPr>
            <p:spPr>
              <a:xfrm>
                <a:off x="5665717" y="2780525"/>
                <a:ext cx="302108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𝐿𝐸𝐷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=2.5</m:t>
                      </m:r>
                      <m:func>
                        <m:func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𝑠𝑢𝑛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𝐿𝐸𝐷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𝑠𝑢𝑛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9A992F-D384-4815-B55F-BA2D227F8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717" y="2780525"/>
                <a:ext cx="3021083" cy="6223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9677027-5D34-47EA-87B5-9FB69779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4" y="1233057"/>
            <a:ext cx="5333333" cy="40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C4A2A1-31BC-4C58-B022-3CAA84C777D8}"/>
                  </a:ext>
                </a:extLst>
              </p:cNvPr>
              <p:cNvSpPr txBox="1"/>
              <p:nvPr/>
            </p:nvSpPr>
            <p:spPr>
              <a:xfrm>
                <a:off x="1725454" y="1830120"/>
                <a:ext cx="11876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CA" b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C4A2A1-31BC-4C58-B022-3CAA84C77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454" y="1830120"/>
                <a:ext cx="1187697" cy="276999"/>
              </a:xfrm>
              <a:prstGeom prst="rect">
                <a:avLst/>
              </a:prstGeom>
              <a:blipFill>
                <a:blip r:embed="rId4"/>
                <a:stretch>
                  <a:fillRect l="-6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2EB7F9-59C3-4166-862E-57BBA591B91A}"/>
                  </a:ext>
                </a:extLst>
              </p:cNvPr>
              <p:cNvSpPr txBox="1"/>
              <p:nvPr/>
            </p:nvSpPr>
            <p:spPr>
              <a:xfrm>
                <a:off x="1773672" y="2231714"/>
                <a:ext cx="1139479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2EB7F9-59C3-4166-862E-57BBA591B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672" y="2231714"/>
                <a:ext cx="1139479" cy="301878"/>
              </a:xfrm>
              <a:prstGeom prst="rect">
                <a:avLst/>
              </a:prstGeom>
              <a:blipFill>
                <a:blip r:embed="rId5"/>
                <a:stretch>
                  <a:fillRect l="-4278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914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F96C-AC3C-45CD-800D-57DB38A08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2: Luminous Efficacy of Radiation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64528-A801-4AF2-AC64-D64F7D9F3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2944106" cy="4787900"/>
          </a:xfrm>
        </p:spPr>
        <p:txBody>
          <a:bodyPr/>
          <a:lstStyle/>
          <a:p>
            <a:r>
              <a:rPr lang="en-CA"/>
              <a:t>Converting lumens (luminous flux) to Watts (radiant flux)</a:t>
            </a:r>
            <a:endParaRPr lang="en-CA">
              <a:cs typeface="Arial"/>
            </a:endParaRPr>
          </a:p>
          <a:p>
            <a:pPr lvl="1"/>
            <a:r>
              <a:rPr lang="en-CA" sz="1600"/>
              <a:t>Must use this to specific power output from commercially-available LEDs</a:t>
            </a:r>
            <a:endParaRPr lang="en-CA" sz="160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FC7CF-F09A-4312-83ED-E19B151ED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36" y="1143000"/>
            <a:ext cx="4737464" cy="4329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329715-FCA5-47F1-9F43-70E78F614F57}"/>
              </a:ext>
            </a:extLst>
          </p:cNvPr>
          <p:cNvSpPr txBox="1"/>
          <p:nvPr/>
        </p:nvSpPr>
        <p:spPr>
          <a:xfrm>
            <a:off x="400219" y="5649595"/>
            <a:ext cx="5569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/>
              <a:t>Source: http://www.ledsmagazine.com/articles/2005/05/metrics-for-solid-state-lighting.html</a:t>
            </a:r>
          </a:p>
        </p:txBody>
      </p:sp>
    </p:spTree>
    <p:extLst>
      <p:ext uri="{BB962C8B-B14F-4D97-AF65-F5344CB8AC3E}">
        <p14:creationId xmlns:p14="http://schemas.microsoft.com/office/powerpoint/2010/main" val="125733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54" y="1083574"/>
            <a:ext cx="6797629" cy="2475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64454" y="1143000"/>
            <a:ext cx="3398814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609600" y="3488426"/>
            <a:ext cx="8229600" cy="259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75000"/>
              </a:lnSpc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kern="0"/>
              <a:t>ADC (cont’d)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Passive system saves cost of actuators and controller (thousand dollar range)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Possess calibration equipment to measure and tune response of permanent magnets and dampers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Design of sun-sensor system and CDH programs to determine acceptable attitude</a:t>
            </a:r>
          </a:p>
        </p:txBody>
      </p:sp>
    </p:spTree>
    <p:extLst>
      <p:ext uri="{BB962C8B-B14F-4D97-AF65-F5344CB8AC3E}">
        <p14:creationId xmlns:p14="http://schemas.microsoft.com/office/powerpoint/2010/main" val="7842565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EB77-BAE2-4BAA-86C5-A16A7A66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2: Trade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64B25-ADB9-4DA0-8747-9035E7022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Trade-off between radiant flux and beam FWHM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30EF9-34D3-40BF-A1CD-0F5D8DEB4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74" y="1624943"/>
            <a:ext cx="5496952" cy="41227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7E6592-5CBB-4F5B-9E84-EDE10E90FEE9}"/>
                  </a:ext>
                </a:extLst>
              </p:cNvPr>
              <p:cNvSpPr txBox="1"/>
              <p:nvPr/>
            </p:nvSpPr>
            <p:spPr>
              <a:xfrm>
                <a:off x="3177323" y="2063931"/>
                <a:ext cx="13946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=1000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7E6592-5CBB-4F5B-9E84-EDE10E90F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323" y="2063931"/>
                <a:ext cx="1394677" cy="276999"/>
              </a:xfrm>
              <a:prstGeom prst="rect">
                <a:avLst/>
              </a:prstGeom>
              <a:blipFill>
                <a:blip r:embed="rId3"/>
                <a:stretch>
                  <a:fillRect l="-3493" r="-349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4116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5872-AA11-4D53-AC4E-6B33353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2: LED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46A75-1F0F-403C-9BB6-E8E2B28AE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Wavelength</a:t>
            </a:r>
          </a:p>
          <a:p>
            <a:pPr lvl="1"/>
            <a:r>
              <a:rPr lang="en-CA"/>
              <a:t>Green provides best visibility to human eye</a:t>
            </a:r>
          </a:p>
          <a:p>
            <a:pPr lvl="1"/>
            <a:r>
              <a:rPr lang="en-CA"/>
              <a:t>Red provides high power and atmospheric penetration efficiency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1E9A2-0C47-4453-B3CD-C22656F91058}"/>
              </a:ext>
            </a:extLst>
          </p:cNvPr>
          <p:cNvSpPr txBox="1"/>
          <p:nvPr/>
        </p:nvSpPr>
        <p:spPr>
          <a:xfrm>
            <a:off x="1580796" y="3089549"/>
            <a:ext cx="1858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/>
              <a:t>Green LEDs: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5A23ED8-F6C7-4873-B713-4DBC3DDAE880}"/>
                  </a:ext>
                </a:extLst>
              </p:cNvPr>
              <p:cNvSpPr/>
              <p:nvPr/>
            </p:nvSpPr>
            <p:spPr>
              <a:xfrm>
                <a:off x="4750512" y="3662696"/>
                <a:ext cx="34011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=1.05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×6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𝐿𝐸𝐷𝑠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~ 6.3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5A23ED8-F6C7-4873-B713-4DBC3DDAE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512" y="3662696"/>
                <a:ext cx="3401124" cy="36933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65BF8D-712E-41AF-A1A4-BE19218039D4}"/>
                  </a:ext>
                </a:extLst>
              </p:cNvPr>
              <p:cNvSpPr/>
              <p:nvPr/>
            </p:nvSpPr>
            <p:spPr>
              <a:xfrm>
                <a:off x="805120" y="3662696"/>
                <a:ext cx="3410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1.17 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×6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𝐿𝐸𝐷𝑠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~ 7.0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65BF8D-712E-41AF-A1A4-BE1921803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120" y="3662696"/>
                <a:ext cx="3410229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2D65574-E150-4777-B86A-CDDB239DDC5B}"/>
                  </a:ext>
                </a:extLst>
              </p:cNvPr>
              <p:cNvSpPr/>
              <p:nvPr/>
            </p:nvSpPr>
            <p:spPr>
              <a:xfrm>
                <a:off x="5562744" y="4284032"/>
                <a:ext cx="15486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2.2 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2D65574-E150-4777-B86A-CDDB239DD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744" y="4284032"/>
                <a:ext cx="154869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C8D51A-D641-4CDD-935E-0E88CA3CB981}"/>
                  </a:ext>
                </a:extLst>
              </p:cNvPr>
              <p:cNvSpPr/>
              <p:nvPr/>
            </p:nvSpPr>
            <p:spPr>
              <a:xfrm>
                <a:off x="1705622" y="4284032"/>
                <a:ext cx="15486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1.5 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C8D51A-D641-4CDD-935E-0E88CA3CB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622" y="4284032"/>
                <a:ext cx="15486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E52E317-4511-466B-893A-C97BDA7EB488}"/>
              </a:ext>
            </a:extLst>
          </p:cNvPr>
          <p:cNvSpPr txBox="1"/>
          <p:nvPr/>
        </p:nvSpPr>
        <p:spPr>
          <a:xfrm>
            <a:off x="5407652" y="3089549"/>
            <a:ext cx="1858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/>
              <a:t>Red LEDs:</a:t>
            </a:r>
          </a:p>
        </p:txBody>
      </p:sp>
    </p:spTree>
    <p:extLst>
      <p:ext uri="{BB962C8B-B14F-4D97-AF65-F5344CB8AC3E}">
        <p14:creationId xmlns:p14="http://schemas.microsoft.com/office/powerpoint/2010/main" val="356174469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20E9-0F2B-4325-B05E-E4CA8AC4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2: LED Beam Pattern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599D9-F3EB-41DB-B3AB-8EB3F4E47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98" y="1769594"/>
            <a:ext cx="6790341" cy="329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584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AA4D0-93D2-4FC1-A877-C5F73395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2: STK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B21AA-B74C-4CF8-B163-53E38434C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Assumed stabilized with LEDs nadir pointing</a:t>
            </a:r>
          </a:p>
          <a:p>
            <a:r>
              <a:rPr lang="en-CA"/>
              <a:t>Access calculated over year-long space assuming ISS orbit, and that LEDs are only visible during eclipse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64919-D237-4CE4-8DBC-A12E648D2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69" y="2491895"/>
            <a:ext cx="6620799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04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2F9D-E0E1-4F32-AF0A-545D92B1F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2: Contact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2535-420A-4DD2-A38B-D0CA2300D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January-February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r>
              <a:rPr lang="en-CA"/>
              <a:t>July-August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4EAE51-5741-40E2-B7CA-264AAE7D7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762947"/>
              </p:ext>
            </p:extLst>
          </p:nvPr>
        </p:nvGraphicFramePr>
        <p:xfrm>
          <a:off x="1175656" y="1632856"/>
          <a:ext cx="7328264" cy="150836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971109">
                  <a:extLst>
                    <a:ext uri="{9D8B030D-6E8A-4147-A177-3AD203B41FA5}">
                      <a16:colId xmlns:a16="http://schemas.microsoft.com/office/drawing/2014/main" val="3948897365"/>
                    </a:ext>
                  </a:extLst>
                </a:gridCol>
                <a:gridCol w="3357155">
                  <a:extLst>
                    <a:ext uri="{9D8B030D-6E8A-4147-A177-3AD203B41FA5}">
                      <a16:colId xmlns:a16="http://schemas.microsoft.com/office/drawing/2014/main" val="3107488530"/>
                    </a:ext>
                  </a:extLst>
                </a:gridCol>
              </a:tblGrid>
              <a:tr h="3788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Average Contacts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2.05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704711"/>
                  </a:ext>
                </a:extLst>
              </a:tr>
              <a:tr h="398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Average Total Contact time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276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058260"/>
                  </a:ext>
                </a:extLst>
              </a:tr>
              <a:tr h="3596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Average Time per 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138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24334"/>
                  </a:ext>
                </a:extLst>
              </a:tr>
              <a:tr h="3596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Contact Period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41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2403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7F8EF3-BB52-4B1C-9B82-BF0A150B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39449"/>
              </p:ext>
            </p:extLst>
          </p:nvPr>
        </p:nvGraphicFramePr>
        <p:xfrm>
          <a:off x="1175656" y="4214947"/>
          <a:ext cx="7328264" cy="150836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971109">
                  <a:extLst>
                    <a:ext uri="{9D8B030D-6E8A-4147-A177-3AD203B41FA5}">
                      <a16:colId xmlns:a16="http://schemas.microsoft.com/office/drawing/2014/main" val="3948897365"/>
                    </a:ext>
                  </a:extLst>
                </a:gridCol>
                <a:gridCol w="3357155">
                  <a:extLst>
                    <a:ext uri="{9D8B030D-6E8A-4147-A177-3AD203B41FA5}">
                      <a16:colId xmlns:a16="http://schemas.microsoft.com/office/drawing/2014/main" val="3107488530"/>
                    </a:ext>
                  </a:extLst>
                </a:gridCol>
              </a:tblGrid>
              <a:tr h="378825">
                <a:tc>
                  <a:txBody>
                    <a:bodyPr/>
                    <a:lstStyle/>
                    <a:p>
                      <a:r>
                        <a:rPr lang="en-CA"/>
                        <a:t>Average Contacts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704711"/>
                  </a:ext>
                </a:extLst>
              </a:tr>
              <a:tr h="398015">
                <a:tc>
                  <a:txBody>
                    <a:bodyPr/>
                    <a:lstStyle/>
                    <a:p>
                      <a:r>
                        <a:rPr lang="en-CA"/>
                        <a:t>Average Total Contact time per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111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058260"/>
                  </a:ext>
                </a:extLst>
              </a:tr>
              <a:tr h="359630">
                <a:tc>
                  <a:txBody>
                    <a:bodyPr/>
                    <a:lstStyle/>
                    <a:p>
                      <a:r>
                        <a:rPr lang="en-CA"/>
                        <a:t>Average Time per 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109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224334"/>
                  </a:ext>
                </a:extLst>
              </a:tr>
              <a:tr h="359630">
                <a:tc>
                  <a:txBody>
                    <a:bodyPr/>
                    <a:lstStyle/>
                    <a:p>
                      <a:r>
                        <a:rPr lang="en-CA"/>
                        <a:t>Contact Period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34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824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68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54" y="1083574"/>
            <a:ext cx="6797629" cy="2475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3268" y="1134208"/>
            <a:ext cx="3332284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609600" y="3488426"/>
            <a:ext cx="8229600" cy="259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75000"/>
              </a:lnSpc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kern="0"/>
              <a:t>Power System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Have background to configure and tune final product to the needs of the satellite bus/payloads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Do </a:t>
            </a:r>
            <a:r>
              <a:rPr lang="en-US" altLang="en-US" b="1" kern="0"/>
              <a:t>not</a:t>
            </a:r>
            <a:r>
              <a:rPr lang="en-US" altLang="en-US" kern="0"/>
              <a:t> possess resources to fabricate PCBs in house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kern="0"/>
              <a:t>Especially with regards to validation for spaceflight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kern="0" err="1"/>
              <a:t>E.g</a:t>
            </a:r>
            <a:r>
              <a:rPr lang="en-US" altLang="en-US" kern="0"/>
              <a:t>, Conformal coating, verified fail-safe operation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</p:txBody>
      </p:sp>
    </p:spTree>
    <p:extLst>
      <p:ext uri="{BB962C8B-B14F-4D97-AF65-F5344CB8AC3E}">
        <p14:creationId xmlns:p14="http://schemas.microsoft.com/office/powerpoint/2010/main" val="945222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54" y="1083574"/>
            <a:ext cx="6797629" cy="2475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3268" y="1134208"/>
            <a:ext cx="3332284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609600" y="3488426"/>
            <a:ext cx="8229600" cy="259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75000"/>
              </a:lnSpc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kern="0"/>
              <a:t>Power System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395191"/>
              </p:ext>
            </p:extLst>
          </p:nvPr>
        </p:nvGraphicFramePr>
        <p:xfrm>
          <a:off x="399928" y="3933825"/>
          <a:ext cx="8322831" cy="182764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10767">
                  <a:extLst>
                    <a:ext uri="{9D8B030D-6E8A-4147-A177-3AD203B41FA5}">
                      <a16:colId xmlns:a16="http://schemas.microsoft.com/office/drawing/2014/main" val="331517991"/>
                    </a:ext>
                  </a:extLst>
                </a:gridCol>
                <a:gridCol w="1702007">
                  <a:extLst>
                    <a:ext uri="{9D8B030D-6E8A-4147-A177-3AD203B41FA5}">
                      <a16:colId xmlns:a16="http://schemas.microsoft.com/office/drawing/2014/main" val="371742560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1151657474"/>
                    </a:ext>
                  </a:extLst>
                </a:gridCol>
                <a:gridCol w="1095549">
                  <a:extLst>
                    <a:ext uri="{9D8B030D-6E8A-4147-A177-3AD203B41FA5}">
                      <a16:colId xmlns:a16="http://schemas.microsoft.com/office/drawing/2014/main" val="517659478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3419159565"/>
                    </a:ext>
                  </a:extLst>
                </a:gridCol>
              </a:tblGrid>
              <a:tr h="5363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Supplier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Part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Native Cost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Cost (CAD)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8198672"/>
                  </a:ext>
                </a:extLst>
              </a:tr>
              <a:tr h="77476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err="1">
                          <a:effectLst/>
                        </a:rPr>
                        <a:t>NanoAvionics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EPS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3000 EUR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4505.00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Includes batteries, coarse sun sensing, Price in Euro (Additional </a:t>
                      </a:r>
                      <a:r>
                        <a:rPr lang="en-US" sz="1600" u="none" strike="noStrike" err="1">
                          <a:effectLst/>
                        </a:rPr>
                        <a:t>levys</a:t>
                      </a:r>
                      <a:r>
                        <a:rPr lang="en-US" sz="1600" u="none" strike="noStrike">
                          <a:effectLst/>
                        </a:rPr>
                        <a:t>,</a:t>
                      </a:r>
                      <a:r>
                        <a:rPr lang="en-US" sz="1600" u="none" strike="noStrike" baseline="0">
                          <a:effectLst/>
                        </a:rPr>
                        <a:t> duties)</a:t>
                      </a:r>
                      <a:endParaRPr lang="en-US" sz="16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2770194"/>
                  </a:ext>
                </a:extLst>
              </a:tr>
              <a:tr h="5165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err="1">
                          <a:effectLst/>
                        </a:rPr>
                        <a:t>ASTERLabs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NanoPowerP31uX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4600 USD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5808.00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 batteries, Price in USD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057346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90170" y="4467225"/>
            <a:ext cx="8297863" cy="764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40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54" y="1083574"/>
            <a:ext cx="6797629" cy="2475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3268" y="1134208"/>
            <a:ext cx="3332284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609600" y="3488426"/>
            <a:ext cx="8229600" cy="259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75000"/>
              </a:lnSpc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kern="0"/>
              <a:t>Communication System and Antenna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Purchasing antenna </a:t>
            </a:r>
            <a:r>
              <a:rPr lang="en-US" altLang="en-US" b="1" kern="0"/>
              <a:t>and</a:t>
            </a:r>
            <a:r>
              <a:rPr lang="en-US" altLang="en-US" kern="0"/>
              <a:t> communications board from same company ensures compatibility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Eliminating subsystem design in these areas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kern="0"/>
              <a:t>Strictly configuration, testing, and integration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</p:txBody>
      </p:sp>
    </p:spTree>
    <p:extLst>
      <p:ext uri="{BB962C8B-B14F-4D97-AF65-F5344CB8AC3E}">
        <p14:creationId xmlns:p14="http://schemas.microsoft.com/office/powerpoint/2010/main" val="3496325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54" y="1083574"/>
            <a:ext cx="6797629" cy="2475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3268" y="1134208"/>
            <a:ext cx="3332284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609600" y="3488426"/>
            <a:ext cx="8229600" cy="259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75000"/>
              </a:lnSpc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kern="0"/>
              <a:t>Communication System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</p:txBody>
      </p:sp>
      <p:graphicFrame>
        <p:nvGraphicFramePr>
          <p:cNvPr id="5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313604"/>
              </p:ext>
            </p:extLst>
          </p:nvPr>
        </p:nvGraphicFramePr>
        <p:xfrm>
          <a:off x="416741" y="4027406"/>
          <a:ext cx="8310518" cy="151691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4310">
                  <a:extLst>
                    <a:ext uri="{9D8B030D-6E8A-4147-A177-3AD203B41FA5}">
                      <a16:colId xmlns:a16="http://schemas.microsoft.com/office/drawing/2014/main" val="3846343534"/>
                    </a:ext>
                  </a:extLst>
                </a:gridCol>
                <a:gridCol w="3373438">
                  <a:extLst>
                    <a:ext uri="{9D8B030D-6E8A-4147-A177-3AD203B41FA5}">
                      <a16:colId xmlns:a16="http://schemas.microsoft.com/office/drawing/2014/main" val="3682760999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2118713887"/>
                    </a:ext>
                  </a:extLst>
                </a:gridCol>
                <a:gridCol w="1158875">
                  <a:extLst>
                    <a:ext uri="{9D8B030D-6E8A-4147-A177-3AD203B41FA5}">
                      <a16:colId xmlns:a16="http://schemas.microsoft.com/office/drawing/2014/main" val="216064095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66974332"/>
                    </a:ext>
                  </a:extLst>
                </a:gridCol>
              </a:tblGrid>
              <a:tr h="4005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Supplier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Part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Native Cost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Cost (CAD)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06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err="1">
                          <a:effectLst/>
                        </a:rPr>
                        <a:t>NanoAvionics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UHF Digital Radio </a:t>
                      </a:r>
                      <a:r>
                        <a:rPr lang="en-US" sz="1800" u="none" strike="noStrike" err="1">
                          <a:effectLst/>
                        </a:rPr>
                        <a:t>SatCOM</a:t>
                      </a:r>
                      <a:r>
                        <a:rPr lang="en-US" sz="1800" u="none" strike="noStrike">
                          <a:effectLst/>
                        </a:rPr>
                        <a:t> UHF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4500.00 Euro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6758.00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Price in Euro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249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err="1">
                          <a:effectLst/>
                        </a:rPr>
                        <a:t>ASTERLabs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err="1">
                          <a:effectLst/>
                        </a:rPr>
                        <a:t>NanoCom</a:t>
                      </a:r>
                      <a:r>
                        <a:rPr lang="en-US" sz="1800" u="none" strike="noStrike">
                          <a:effectLst/>
                        </a:rPr>
                        <a:t> AX100-U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7250.00 USD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9155.00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Price in USD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980914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17513" y="4406243"/>
            <a:ext cx="8305800" cy="5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>
            <a:extLst>
              <a:ext uri="{FF2B5EF4-FFF2-40B4-BE49-F238E27FC236}">
                <a16:creationId xmlns:a16="http://schemas.microsoft.com/office/drawing/2014/main" id="{70BA9A7C-5F83-4CD1-84D6-F9CFCDA720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75000"/>
              </a:lnSpc>
              <a:spcBef>
                <a:spcPct val="4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fld id="{604BFA39-A778-4660-BAC1-FCF33227D706}" type="slidenum">
              <a:rPr lang="en-US" altLang="en-US" sz="1000" smtClean="0"/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000"/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000"/>
              <a:t>&lt;&lt;University Name&gt;&gt;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B7F9B77-261C-41A1-AFA0-81E973073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Presentation Outline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42FE884-7D75-40AE-B43B-C188E84D8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77200" cy="47879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ct val="30000"/>
              </a:spcBef>
            </a:pPr>
            <a:r>
              <a:rPr lang="en-CA" altLang="en-US">
                <a:solidFill>
                  <a:srgbClr val="0033CC"/>
                </a:solidFill>
              </a:rPr>
              <a:t>Mission Overview</a:t>
            </a:r>
          </a:p>
          <a:p>
            <a:pPr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CA" altLang="en-US">
                <a:solidFill>
                  <a:srgbClr val="0033CC"/>
                </a:solidFill>
              </a:rPr>
              <a:t>Spacecraft Overview</a:t>
            </a:r>
          </a:p>
          <a:p>
            <a:pPr marL="895350" lvl="1" indent="-269875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>
                <a:solidFill>
                  <a:srgbClr val="3399FF"/>
                </a:solidFill>
              </a:rPr>
              <a:t>Payload(s) Description</a:t>
            </a:r>
          </a:p>
          <a:p>
            <a:pPr marL="895350" lvl="1" indent="-269875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>
                <a:solidFill>
                  <a:srgbClr val="3399FF"/>
                </a:solidFill>
              </a:rPr>
              <a:t>Structure</a:t>
            </a:r>
          </a:p>
          <a:p>
            <a:pPr marL="895350" lvl="1" indent="-269875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>
                <a:solidFill>
                  <a:srgbClr val="3399FF"/>
                </a:solidFill>
              </a:rPr>
              <a:t>Thermal</a:t>
            </a:r>
          </a:p>
          <a:p>
            <a:pPr marL="895350" lvl="1" indent="-269875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>
                <a:solidFill>
                  <a:srgbClr val="3399FF"/>
                </a:solidFill>
              </a:rPr>
              <a:t>Power</a:t>
            </a:r>
          </a:p>
          <a:p>
            <a:pPr marL="895350" lvl="1" indent="-269875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>
                <a:solidFill>
                  <a:srgbClr val="3399FF"/>
                </a:solidFill>
              </a:rPr>
              <a:t>Attitude &amp; Orbit Determination &amp; Control</a:t>
            </a:r>
          </a:p>
          <a:p>
            <a:pPr marL="895350" lvl="1" indent="-269875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>
                <a:solidFill>
                  <a:srgbClr val="3399FF"/>
                </a:solidFill>
              </a:rPr>
              <a:t>Communications</a:t>
            </a:r>
          </a:p>
          <a:p>
            <a:pPr marL="895350" lvl="1" indent="-269875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CA" altLang="en-US">
                <a:solidFill>
                  <a:srgbClr val="3399FF"/>
                </a:solidFill>
              </a:rPr>
              <a:t>Command &amp; Data Handling</a:t>
            </a:r>
          </a:p>
          <a:p>
            <a:pPr eaLnBrk="1" hangingPunct="1">
              <a:lnSpc>
                <a:spcPct val="70000"/>
              </a:lnSpc>
              <a:spcBef>
                <a:spcPct val="40000"/>
              </a:spcBef>
            </a:pPr>
            <a:r>
              <a:rPr lang="en-CA" altLang="en-US">
                <a:solidFill>
                  <a:srgbClr val="0033CC"/>
                </a:solidFill>
              </a:rPr>
              <a:t>Assembly, Integration, and Test</a:t>
            </a:r>
          </a:p>
          <a:p>
            <a:pPr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CA" altLang="en-US">
                <a:solidFill>
                  <a:srgbClr val="0033CC"/>
                </a:solidFill>
              </a:rPr>
              <a:t>Programme Management</a:t>
            </a:r>
          </a:p>
          <a:p>
            <a:pPr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CA" altLang="en-US">
                <a:solidFill>
                  <a:srgbClr val="0033CC"/>
                </a:solidFill>
              </a:rPr>
              <a:t>Concept of Operations</a:t>
            </a:r>
          </a:p>
          <a:p>
            <a:pPr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CA" altLang="en-US">
                <a:solidFill>
                  <a:srgbClr val="0033CC"/>
                </a:solidFill>
              </a:rPr>
              <a:t>Educational Outreach</a:t>
            </a:r>
          </a:p>
          <a:p>
            <a:pPr eaLnBrk="1" hangingPunct="1">
              <a:lnSpc>
                <a:spcPct val="70000"/>
              </a:lnSpc>
              <a:spcBef>
                <a:spcPct val="30000"/>
              </a:spcBef>
            </a:pPr>
            <a:r>
              <a:rPr lang="en-CA" altLang="en-US">
                <a:solidFill>
                  <a:srgbClr val="0033CC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671197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54" y="1083574"/>
            <a:ext cx="6797629" cy="2475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3268" y="1134208"/>
            <a:ext cx="3332284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609600" y="3488426"/>
            <a:ext cx="8229600" cy="259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75000"/>
              </a:lnSpc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kern="0"/>
              <a:t>Antenna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</p:txBody>
      </p:sp>
      <p:graphicFrame>
        <p:nvGraphicFramePr>
          <p:cNvPr id="5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95299"/>
              </p:ext>
            </p:extLst>
          </p:nvPr>
        </p:nvGraphicFramePr>
        <p:xfrm>
          <a:off x="377158" y="4032638"/>
          <a:ext cx="8287761" cy="151282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50178">
                  <a:extLst>
                    <a:ext uri="{9D8B030D-6E8A-4147-A177-3AD203B41FA5}">
                      <a16:colId xmlns:a16="http://schemas.microsoft.com/office/drawing/2014/main" val="3846343534"/>
                    </a:ext>
                  </a:extLst>
                </a:gridCol>
                <a:gridCol w="2508390">
                  <a:extLst>
                    <a:ext uri="{9D8B030D-6E8A-4147-A177-3AD203B41FA5}">
                      <a16:colId xmlns:a16="http://schemas.microsoft.com/office/drawing/2014/main" val="3682760999"/>
                    </a:ext>
                  </a:extLst>
                </a:gridCol>
                <a:gridCol w="1568691">
                  <a:extLst>
                    <a:ext uri="{9D8B030D-6E8A-4147-A177-3AD203B41FA5}">
                      <a16:colId xmlns:a16="http://schemas.microsoft.com/office/drawing/2014/main" val="2118713887"/>
                    </a:ext>
                  </a:extLst>
                </a:gridCol>
                <a:gridCol w="1268451">
                  <a:extLst>
                    <a:ext uri="{9D8B030D-6E8A-4147-A177-3AD203B41FA5}">
                      <a16:colId xmlns:a16="http://schemas.microsoft.com/office/drawing/2014/main" val="2160640951"/>
                    </a:ext>
                  </a:extLst>
                </a:gridCol>
                <a:gridCol w="1092051">
                  <a:extLst>
                    <a:ext uri="{9D8B030D-6E8A-4147-A177-3AD203B41FA5}">
                      <a16:colId xmlns:a16="http://schemas.microsoft.com/office/drawing/2014/main" val="666974332"/>
                    </a:ext>
                  </a:extLst>
                </a:gridCol>
              </a:tblGrid>
              <a:tr h="396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Supplier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Part 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Native Cost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Cost (CAD)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Notes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067025"/>
                  </a:ext>
                </a:extLst>
              </a:tr>
              <a:tr h="5524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err="1">
                          <a:effectLst/>
                        </a:rPr>
                        <a:t>NanoAvionics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UHF/VHF Antenna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3754.61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Price in Euro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84975483"/>
                  </a:ext>
                </a:extLst>
              </a:tr>
              <a:tr h="5524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err="1">
                          <a:effectLst/>
                        </a:rPr>
                        <a:t>ASTERLabs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err="1">
                          <a:effectLst/>
                        </a:rPr>
                        <a:t>NanoCom</a:t>
                      </a:r>
                      <a:r>
                        <a:rPr lang="en-US" sz="1800" u="none" strike="noStrike">
                          <a:effectLst/>
                        </a:rPr>
                        <a:t> ANT430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6250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7892.25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Price in USD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951775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93700" y="4422775"/>
            <a:ext cx="8250735" cy="561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8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54" y="1083574"/>
            <a:ext cx="6797629" cy="2475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3268" y="1134208"/>
            <a:ext cx="3332284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609600" y="3488426"/>
            <a:ext cx="8229600" cy="259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75000"/>
              </a:lnSpc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kern="0"/>
              <a:t>Command and Data Handling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Decision to purchase generic embedded system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kern="0"/>
              <a:t>Not specifically designed for Nanosatellites, but robust enough to handle harsh environment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kern="0"/>
              <a:t>Large cost reduction over satellite part provider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kern="0"/>
              <a:t>Chosen board, accessories, and support received free of charge from Technologic Systems (TS-7600)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kern="0"/>
              <a:t>Hard/Software capable of handling payloads, network routing, data I/O, subsystem interfacing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</p:txBody>
      </p:sp>
    </p:spTree>
    <p:extLst>
      <p:ext uri="{BB962C8B-B14F-4D97-AF65-F5344CB8AC3E}">
        <p14:creationId xmlns:p14="http://schemas.microsoft.com/office/powerpoint/2010/main" val="1865492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System Level Configuration Trade Selection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  <a:p>
            <a:pPr eaLnBrk="1" hangingPunct="1">
              <a:lnSpc>
                <a:spcPct val="80000"/>
              </a:lnSpc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454" y="1083574"/>
            <a:ext cx="6797629" cy="2475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3268" y="1134208"/>
            <a:ext cx="3332284" cy="228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609600" y="3488426"/>
            <a:ext cx="8229600" cy="259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75000"/>
              </a:lnSpc>
              <a:spcBef>
                <a:spcPct val="4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kern="0"/>
              <a:t>Command and Data Handling</a:t>
            </a:r>
          </a:p>
          <a:p>
            <a:pPr eaLnBrk="1" hangingPunct="1">
              <a:lnSpc>
                <a:spcPct val="80000"/>
              </a:lnSpc>
            </a:pPr>
            <a:endParaRPr lang="en-US" altLang="en-US" kern="0"/>
          </a:p>
          <a:p>
            <a:pPr eaLnBrk="1" hangingPunct="1">
              <a:lnSpc>
                <a:spcPct val="80000"/>
              </a:lnSpc>
            </a:pPr>
            <a:endParaRPr lang="en-US" altLang="en-US" kern="0"/>
          </a:p>
          <a:p>
            <a:pPr eaLnBrk="1" hangingPunct="1">
              <a:lnSpc>
                <a:spcPct val="80000"/>
              </a:lnSpc>
            </a:pPr>
            <a:r>
              <a:rPr lang="en-US" altLang="en-US" kern="0"/>
              <a:t>Features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kern="0"/>
              <a:t>1.2W Max, Watchdog timer, 8 Serial Ports, SPI, I2C, CAN, RTC, 10/100 Ethernet, </a:t>
            </a:r>
            <a:r>
              <a:rPr lang="en-US" altLang="en-US" kern="0" err="1"/>
              <a:t>microSD</a:t>
            </a:r>
            <a:r>
              <a:rPr lang="en-US" altLang="en-US" kern="0"/>
              <a:t> socket</a:t>
            </a:r>
          </a:p>
          <a:p>
            <a:pPr lvl="2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  <a:p>
            <a:pPr lvl="1" eaLnBrk="1" hangingPunct="1">
              <a:lnSpc>
                <a:spcPct val="80000"/>
              </a:lnSpc>
            </a:pPr>
            <a:endParaRPr lang="en-US" altLang="en-US" ker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514210"/>
              </p:ext>
            </p:extLst>
          </p:nvPr>
        </p:nvGraphicFramePr>
        <p:xfrm>
          <a:off x="343633" y="3848193"/>
          <a:ext cx="8391117" cy="101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9915">
                  <a:extLst>
                    <a:ext uri="{9D8B030D-6E8A-4147-A177-3AD203B41FA5}">
                      <a16:colId xmlns:a16="http://schemas.microsoft.com/office/drawing/2014/main" val="3401041138"/>
                    </a:ext>
                  </a:extLst>
                </a:gridCol>
                <a:gridCol w="1880639">
                  <a:extLst>
                    <a:ext uri="{9D8B030D-6E8A-4147-A177-3AD203B41FA5}">
                      <a16:colId xmlns:a16="http://schemas.microsoft.com/office/drawing/2014/main" val="2485478082"/>
                    </a:ext>
                  </a:extLst>
                </a:gridCol>
                <a:gridCol w="1045674">
                  <a:extLst>
                    <a:ext uri="{9D8B030D-6E8A-4147-A177-3AD203B41FA5}">
                      <a16:colId xmlns:a16="http://schemas.microsoft.com/office/drawing/2014/main" val="3362248971"/>
                    </a:ext>
                  </a:extLst>
                </a:gridCol>
                <a:gridCol w="1479203">
                  <a:extLst>
                    <a:ext uri="{9D8B030D-6E8A-4147-A177-3AD203B41FA5}">
                      <a16:colId xmlns:a16="http://schemas.microsoft.com/office/drawing/2014/main" val="2440749946"/>
                    </a:ext>
                  </a:extLst>
                </a:gridCol>
                <a:gridCol w="977237">
                  <a:extLst>
                    <a:ext uri="{9D8B030D-6E8A-4147-A177-3AD203B41FA5}">
                      <a16:colId xmlns:a16="http://schemas.microsoft.com/office/drawing/2014/main" val="2635274725"/>
                    </a:ext>
                  </a:extLst>
                </a:gridCol>
                <a:gridCol w="1798449">
                  <a:extLst>
                    <a:ext uri="{9D8B030D-6E8A-4147-A177-3AD203B41FA5}">
                      <a16:colId xmlns:a16="http://schemas.microsoft.com/office/drawing/2014/main" val="26486296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Name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Storage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17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TS-7600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454MHZ,</a:t>
                      </a:r>
                      <a:r>
                        <a:rPr lang="en-US" baseline="0"/>
                        <a:t> ARM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256MB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 DIO</a:t>
                      </a:r>
                    </a:p>
                    <a:p>
                      <a:pPr algn="ctr"/>
                      <a:r>
                        <a:rPr lang="en-US"/>
                        <a:t>4 A2D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Linux</a:t>
                      </a:r>
                      <a:r>
                        <a:rPr lang="en-US" baseline="0"/>
                        <a:t> v2.6.35 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29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32BE-4E07-4DA6-83AA-DA9C9F29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Physical Layout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902D8-BAF7-46AB-B3BD-81248EB2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321"/>
            <a:ext cx="9144000" cy="5578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856E76-43DC-4D99-A3CC-D4A44E04F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5" y="1279321"/>
            <a:ext cx="981075" cy="1190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2FDFA-6062-478B-BEF3-A4EAFCCC3F18}"/>
              </a:ext>
            </a:extLst>
          </p:cNvPr>
          <p:cNvSpPr txBox="1"/>
          <p:nvPr/>
        </p:nvSpPr>
        <p:spPr>
          <a:xfrm>
            <a:off x="3779498" y="6086359"/>
            <a:ext cx="156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EPS/Batteries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1DA18D-8159-422F-BCF4-57CADABC5E06}"/>
              </a:ext>
            </a:extLst>
          </p:cNvPr>
          <p:cNvCxnSpPr>
            <a:cxnSpLocks/>
          </p:cNvCxnSpPr>
          <p:nvPr/>
        </p:nvCxnSpPr>
        <p:spPr>
          <a:xfrm flipH="1" flipV="1">
            <a:off x="2502203" y="5585792"/>
            <a:ext cx="1473449" cy="654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D69979-FD6B-4D35-BC8F-D67884A66613}"/>
              </a:ext>
            </a:extLst>
          </p:cNvPr>
          <p:cNvSpPr txBox="1"/>
          <p:nvPr/>
        </p:nvSpPr>
        <p:spPr>
          <a:xfrm>
            <a:off x="7356911" y="2047700"/>
            <a:ext cx="195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Collimating Lenses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B8CE3A-84E4-4EA0-8257-0D0F2668A658}"/>
              </a:ext>
            </a:extLst>
          </p:cNvPr>
          <p:cNvSpPr txBox="1"/>
          <p:nvPr/>
        </p:nvSpPr>
        <p:spPr>
          <a:xfrm>
            <a:off x="4763685" y="5728806"/>
            <a:ext cx="156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OBC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C99E82-D031-4A0B-A628-020514E80DC9}"/>
              </a:ext>
            </a:extLst>
          </p:cNvPr>
          <p:cNvCxnSpPr>
            <a:cxnSpLocks/>
          </p:cNvCxnSpPr>
          <p:nvPr/>
        </p:nvCxnSpPr>
        <p:spPr>
          <a:xfrm>
            <a:off x="3667540" y="4959626"/>
            <a:ext cx="1620077" cy="9230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AF3D6ED-0E67-4364-8F21-4F5F8E660397}"/>
              </a:ext>
            </a:extLst>
          </p:cNvPr>
          <p:cNvSpPr txBox="1"/>
          <p:nvPr/>
        </p:nvSpPr>
        <p:spPr>
          <a:xfrm>
            <a:off x="7549407" y="4298961"/>
            <a:ext cx="156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Sample Material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DB537D-1884-42D8-9D72-3954B7B6CF64}"/>
              </a:ext>
            </a:extLst>
          </p:cNvPr>
          <p:cNvCxnSpPr>
            <a:cxnSpLocks/>
          </p:cNvCxnSpPr>
          <p:nvPr/>
        </p:nvCxnSpPr>
        <p:spPr>
          <a:xfrm flipH="1" flipV="1">
            <a:off x="7265504" y="3787521"/>
            <a:ext cx="310955" cy="5260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C86193-1EF2-4C0F-98DF-9F7C8A0D4C45}"/>
              </a:ext>
            </a:extLst>
          </p:cNvPr>
          <p:cNvSpPr txBox="1"/>
          <p:nvPr/>
        </p:nvSpPr>
        <p:spPr>
          <a:xfrm>
            <a:off x="2793947" y="1566856"/>
            <a:ext cx="156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Spectrometer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7C42C4-3022-4F19-9ECE-E70F4BB040EE}"/>
              </a:ext>
            </a:extLst>
          </p:cNvPr>
          <p:cNvCxnSpPr>
            <a:cxnSpLocks/>
          </p:cNvCxnSpPr>
          <p:nvPr/>
        </p:nvCxnSpPr>
        <p:spPr>
          <a:xfrm flipH="1" flipV="1">
            <a:off x="4204253" y="1720745"/>
            <a:ext cx="914399" cy="463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26E3FD4-66BB-4367-B5A0-AB5B5892203D}"/>
              </a:ext>
            </a:extLst>
          </p:cNvPr>
          <p:cNvSpPr txBox="1"/>
          <p:nvPr/>
        </p:nvSpPr>
        <p:spPr>
          <a:xfrm>
            <a:off x="5550084" y="5036439"/>
            <a:ext cx="156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Transceiver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81009E-4AD9-4081-85ED-6524A1A6F43A}"/>
              </a:ext>
            </a:extLst>
          </p:cNvPr>
          <p:cNvCxnSpPr>
            <a:cxnSpLocks/>
          </p:cNvCxnSpPr>
          <p:nvPr/>
        </p:nvCxnSpPr>
        <p:spPr>
          <a:xfrm flipH="1" flipV="1">
            <a:off x="4621696" y="4114801"/>
            <a:ext cx="1152939" cy="1033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095C0B9-8809-487A-884A-FEB28F00EFD8}"/>
              </a:ext>
            </a:extLst>
          </p:cNvPr>
          <p:cNvSpPr txBox="1"/>
          <p:nvPr/>
        </p:nvSpPr>
        <p:spPr>
          <a:xfrm>
            <a:off x="7464183" y="4915994"/>
            <a:ext cx="1567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Tungsten Halogen Bulbs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87D077-160F-452C-A4FE-05883AEC152E}"/>
              </a:ext>
            </a:extLst>
          </p:cNvPr>
          <p:cNvSpPr txBox="1"/>
          <p:nvPr/>
        </p:nvSpPr>
        <p:spPr>
          <a:xfrm>
            <a:off x="2408110" y="6394136"/>
            <a:ext cx="156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Antennas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9691093-6518-4F1B-99AE-E483839A6082}"/>
              </a:ext>
            </a:extLst>
          </p:cNvPr>
          <p:cNvCxnSpPr>
            <a:cxnSpLocks/>
          </p:cNvCxnSpPr>
          <p:nvPr/>
        </p:nvCxnSpPr>
        <p:spPr>
          <a:xfrm flipH="1" flipV="1">
            <a:off x="1759226" y="6394136"/>
            <a:ext cx="995426" cy="153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62A08AE-C2E9-4FB6-B685-A3EC54AFE215}"/>
              </a:ext>
            </a:extLst>
          </p:cNvPr>
          <p:cNvCxnSpPr>
            <a:cxnSpLocks/>
          </p:cNvCxnSpPr>
          <p:nvPr/>
        </p:nvCxnSpPr>
        <p:spPr>
          <a:xfrm flipH="1" flipV="1">
            <a:off x="6452954" y="4244704"/>
            <a:ext cx="1269751" cy="860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85A32AE-09CB-4DBE-B258-E65C2D386B17}"/>
              </a:ext>
            </a:extLst>
          </p:cNvPr>
          <p:cNvSpPr txBox="1"/>
          <p:nvPr/>
        </p:nvSpPr>
        <p:spPr>
          <a:xfrm>
            <a:off x="5669183" y="1453921"/>
            <a:ext cx="1567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/>
              <a:t>Sample Stage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719C66-53F9-441A-8576-21D1D03434D5}"/>
              </a:ext>
            </a:extLst>
          </p:cNvPr>
          <p:cNvCxnSpPr>
            <a:cxnSpLocks/>
          </p:cNvCxnSpPr>
          <p:nvPr/>
        </p:nvCxnSpPr>
        <p:spPr>
          <a:xfrm flipH="1">
            <a:off x="6538888" y="1800691"/>
            <a:ext cx="8811" cy="833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873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99FF"/>
                </a:solidFill>
              </a:rPr>
              <a:t>Payloads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24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F994-B873-4203-B61B-7AA118A9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#1: Material Degradation in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FF642-1465-404C-AC33-B04638A07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err="1"/>
              <a:t>CoSMOSAT</a:t>
            </a:r>
            <a:r>
              <a:rPr lang="en-CA"/>
              <a:t> monitors time-dependent degradation of common spacecraft materials via reflectance spectra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/>
              <a:t>Augments ground-based data to identify the composition, orientation, and age of debris </a:t>
            </a:r>
            <a:r>
              <a:rPr lang="en-CA" baseline="30000"/>
              <a:t>[P1, P2] </a:t>
            </a:r>
            <a:endParaRPr lang="en-CA"/>
          </a:p>
          <a:p>
            <a:pPr lvl="1">
              <a:buFont typeface="Arial" panose="020B0604020202020204" pitchFamily="34" charset="0"/>
              <a:buChar char="•"/>
            </a:pPr>
            <a:r>
              <a:rPr lang="en-CA"/>
              <a:t>Reflection spectroscopy is cost-effective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/>
              <a:t>Addresses knowledge gap of how material reflectance changes over time in space environments </a:t>
            </a:r>
            <a:r>
              <a:rPr lang="en-CA" baseline="30000"/>
              <a:t>[P1]</a:t>
            </a:r>
            <a:endParaRPr lang="en-CA"/>
          </a:p>
          <a:p>
            <a:pPr>
              <a:buFont typeface="Arial" panose="020B0604020202020204" pitchFamily="34" charset="0"/>
              <a:buChar char="•"/>
            </a:pPr>
            <a:r>
              <a:rPr lang="en-CA"/>
              <a:t>Ground observations are impractical to generate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/>
              <a:t>Requires fine control of reflection geometry, age knowledge, and has limitations of telescope usage time and weather </a:t>
            </a:r>
            <a:r>
              <a:rPr lang="en-CA" baseline="30000"/>
              <a:t>[P1]</a:t>
            </a:r>
            <a:endParaRPr lang="en-CA"/>
          </a:p>
          <a:p>
            <a:pPr lvl="1">
              <a:buFont typeface="Arial" panose="020B0604020202020204" pitchFamily="34" charset="0"/>
              <a:buChar char="•"/>
            </a:pPr>
            <a:r>
              <a:rPr lang="en-CA"/>
              <a:t>Cannot distinguish individual materials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/>
              <a:t>Lab experiments cannot efficiently and accurately recreate long exposure to the complex LEO environments </a:t>
            </a:r>
            <a:r>
              <a:rPr lang="en-CA" baseline="30000"/>
              <a:t>[P1]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133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43CB-9F82-42D3-B04F-8A9FEEED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#1: Material Degradation in Space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FF292-C070-42F4-903E-8268EEF34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Payload compresses large-scale lab experiment into a 1U compartment</a:t>
            </a:r>
          </a:p>
          <a:p>
            <a:pPr lvl="1" eaLnBrk="1" hangingPunct="1"/>
            <a:r>
              <a:rPr lang="en-CA" altLang="en-US"/>
              <a:t>Unique experiment provides first time-evolving data on material degradation </a:t>
            </a:r>
            <a:r>
              <a:rPr lang="en-CA" altLang="en-US" baseline="30000"/>
              <a:t>[P1]</a:t>
            </a:r>
            <a:endParaRPr lang="en-CA" altLang="en-US"/>
          </a:p>
          <a:p>
            <a:pPr lvl="1" eaLnBrk="1" hangingPunct="1"/>
            <a:r>
              <a:rPr lang="en-CA" altLang="en-US"/>
              <a:t>Extends existing data and augments ground-based observations, allowing them to be used in space applications</a:t>
            </a:r>
          </a:p>
          <a:p>
            <a:pPr eaLnBrk="1" hangingPunct="1"/>
            <a:r>
              <a:rPr lang="en-CA" altLang="en-US"/>
              <a:t>Payload is a joint project between Queen’s University and Royal Military College, and builds off of Major Donald </a:t>
            </a:r>
            <a:r>
              <a:rPr lang="en-CA" altLang="en-US" err="1"/>
              <a:t>Bédard’s</a:t>
            </a:r>
            <a:r>
              <a:rPr lang="en-CA" altLang="en-US"/>
              <a:t> work.</a:t>
            </a:r>
            <a:endParaRPr lang="en-CA" altLang="en-US">
              <a:cs typeface="Arial"/>
            </a:endParaRPr>
          </a:p>
          <a:p>
            <a:pPr lvl="1" eaLnBrk="1" hangingPunct="1"/>
            <a:r>
              <a:rPr lang="en-CA" altLang="en-US"/>
              <a:t>Collected data will be used by researchers and the space industry in space situational awareness (SSA) </a:t>
            </a:r>
            <a:r>
              <a:rPr lang="en-CA" altLang="en-US" baseline="30000"/>
              <a:t>[P1]</a:t>
            </a:r>
            <a:endParaRPr lang="en-CA" altLang="en-US"/>
          </a:p>
          <a:p>
            <a:pPr lvl="1" eaLnBrk="1" hangingPunct="1"/>
            <a:r>
              <a:rPr lang="en-CA" altLang="en-US"/>
              <a:t>Provides more granularity than the NASA Long-Duration Exposure Facility (LDEF) experiments </a:t>
            </a:r>
            <a:r>
              <a:rPr lang="en-CA" altLang="en-US" baseline="30000"/>
              <a:t>[P1]</a:t>
            </a:r>
            <a:endParaRPr lang="en-CA" altLang="en-US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0396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Payload #1: Physical Characteristics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4CFB47-237E-493F-8F77-DCC26B1DE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20755"/>
              </p:ext>
            </p:extLst>
          </p:nvPr>
        </p:nvGraphicFramePr>
        <p:xfrm>
          <a:off x="1515269" y="5073476"/>
          <a:ext cx="6096000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6910020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94111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88311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/>
                        <a:t>Physical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/>
                        <a:t>Total Mass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/>
                        <a:t>Data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10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1400 cm</a:t>
                      </a:r>
                      <a:r>
                        <a:rPr lang="en-CA" baseline="30000"/>
                        <a:t>3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870 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/>
                        <a:t>125 kB/day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440503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574A3031-F0A9-4113-8E5F-428CDEF1A1F4}"/>
              </a:ext>
            </a:extLst>
          </p:cNvPr>
          <p:cNvGrpSpPr/>
          <p:nvPr/>
        </p:nvGrpSpPr>
        <p:grpSpPr>
          <a:xfrm>
            <a:off x="-26201" y="1047750"/>
            <a:ext cx="9144000" cy="4062888"/>
            <a:chOff x="-8731" y="1010588"/>
            <a:chExt cx="9144000" cy="406288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4C74EC-A70F-4D9D-955D-132FBFEB7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731" y="1010588"/>
              <a:ext cx="9144000" cy="40503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721E9F-2038-47D5-948B-7620AB377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65"/>
            <a:stretch/>
          </p:blipFill>
          <p:spPr>
            <a:xfrm>
              <a:off x="5453349" y="3441775"/>
              <a:ext cx="3591499" cy="1631701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477585B-99A0-4750-9594-5A6B2BF06668}"/>
              </a:ext>
            </a:extLst>
          </p:cNvPr>
          <p:cNvSpPr/>
          <p:nvPr/>
        </p:nvSpPr>
        <p:spPr>
          <a:xfrm>
            <a:off x="5175053" y="3514984"/>
            <a:ext cx="268357" cy="168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533B11-84FC-4981-A508-9DA96B455B81}"/>
              </a:ext>
            </a:extLst>
          </p:cNvPr>
          <p:cNvSpPr/>
          <p:nvPr/>
        </p:nvSpPr>
        <p:spPr>
          <a:xfrm rot="5400000">
            <a:off x="8981212" y="4257625"/>
            <a:ext cx="268357" cy="1689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8783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88041-7BFF-48C7-B542-A4765646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Payload #1: Performance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5E2F-6DF9-475F-916B-D07D7E843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Record spectra of 3 samples exposed to the space environment and one reference</a:t>
            </a:r>
          </a:p>
          <a:p>
            <a:r>
              <a:rPr lang="en-CA"/>
              <a:t>Spectra range of 400–1100 nm @ 2.35 nm resolution </a:t>
            </a:r>
            <a:r>
              <a:rPr lang="en-CA" baseline="30000"/>
              <a:t>[P3]</a:t>
            </a:r>
            <a:endParaRPr lang="en-CA"/>
          </a:p>
          <a:p>
            <a:r>
              <a:rPr lang="en-CA"/>
              <a:t>Sampling in eclipse when light level drops below 1% reference signal strength</a:t>
            </a:r>
            <a:endParaRPr lang="en-CA">
              <a:cs typeface="Arial"/>
            </a:endParaRPr>
          </a:p>
          <a:p>
            <a:r>
              <a:rPr lang="en-CA"/>
              <a:t>No requirements on orbital position or attitude.</a:t>
            </a:r>
            <a:endParaRPr lang="en-CA">
              <a:cs typeface="Arial"/>
            </a:endParaRPr>
          </a:p>
          <a:p>
            <a:pPr lvl="1"/>
            <a:r>
              <a:rPr lang="en-CA"/>
              <a:t>In eclipse/sufficient darkness, on-board lighting will be used</a:t>
            </a:r>
            <a:endParaRPr lang="en-CA">
              <a:cs typeface="Arial"/>
            </a:endParaRPr>
          </a:p>
          <a:p>
            <a:pPr lvl="1"/>
            <a:r>
              <a:rPr lang="en-CA"/>
              <a:t>Otherwise, the sun may act as a light source, with illumination geometry calculated on the ground via attitude data </a:t>
            </a:r>
            <a:r>
              <a:rPr lang="en-CA" baseline="30000"/>
              <a:t>[P1]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2816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3479-55D5-43AF-BAFF-79FE49BE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Payload #2 – Satellite Identification via VLC (LEDSAT)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A685D-BE68-4722-A402-D952ECAE7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92" y="1029335"/>
            <a:ext cx="8229600" cy="3320543"/>
          </a:xfrm>
        </p:spPr>
        <p:txBody>
          <a:bodyPr/>
          <a:lstStyle/>
          <a:p>
            <a:r>
              <a:rPr lang="en-CA"/>
              <a:t>Clusters of </a:t>
            </a:r>
            <a:r>
              <a:rPr lang="en-CA" err="1"/>
              <a:t>nano</a:t>
            </a:r>
            <a:r>
              <a:rPr lang="en-CA"/>
              <a:t>-satellites can be difficult to identify</a:t>
            </a:r>
            <a:endParaRPr lang="en-CA">
              <a:cs typeface="Arial"/>
            </a:endParaRPr>
          </a:p>
          <a:p>
            <a:r>
              <a:rPr lang="en-CA"/>
              <a:t>Externally-mounted LEDs may be used</a:t>
            </a:r>
            <a:endParaRPr lang="en-CA">
              <a:cs typeface="Arial"/>
            </a:endParaRPr>
          </a:p>
          <a:p>
            <a:r>
              <a:rPr lang="en-CA"/>
              <a:t>Satellite-to-ground Visual Light Communication (VLC)</a:t>
            </a:r>
            <a:endParaRPr lang="en-CA">
              <a:cs typeface="Arial"/>
            </a:endParaRPr>
          </a:p>
          <a:p>
            <a:pPr lvl="1"/>
            <a:r>
              <a:rPr lang="en-CA"/>
              <a:t>Upon deployment, LEDs are initiated when over Kingston during eclipse</a:t>
            </a:r>
            <a:endParaRPr lang="en-CA">
              <a:cs typeface="Arial"/>
            </a:endParaRPr>
          </a:p>
          <a:p>
            <a:pPr lvl="1"/>
            <a:r>
              <a:rPr lang="en-CA"/>
              <a:t>Astronomical camera with CCD attached to RMC telescope for wavelength identification</a:t>
            </a:r>
            <a:endParaRPr lang="en-CA">
              <a:cs typeface="Arial"/>
            </a:endParaRPr>
          </a:p>
          <a:p>
            <a:pPr marL="457200" lvl="1" indent="0">
              <a:buNone/>
            </a:pPr>
            <a:endParaRPr lang="en-CA" sz="1800"/>
          </a:p>
          <a:p>
            <a:pPr marL="457200" lvl="1" indent="0">
              <a:buNone/>
            </a:pPr>
            <a:endParaRPr lang="en-CA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2741E-BABD-4CB2-BF34-F007BEFCE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23" b="70565"/>
          <a:stretch/>
        </p:blipFill>
        <p:spPr>
          <a:xfrm>
            <a:off x="3418430" y="3771900"/>
            <a:ext cx="3026311" cy="1947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901FB-0324-4B21-8C6D-A130F5229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38" b="72449"/>
          <a:stretch/>
        </p:blipFill>
        <p:spPr>
          <a:xfrm>
            <a:off x="3418430" y="3771900"/>
            <a:ext cx="3032844" cy="1867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FB0175-9721-4EDB-BBDA-23D04BB222B3}"/>
              </a:ext>
            </a:extLst>
          </p:cNvPr>
          <p:cNvSpPr txBox="1"/>
          <p:nvPr/>
        </p:nvSpPr>
        <p:spPr>
          <a:xfrm>
            <a:off x="3387638" y="5486400"/>
            <a:ext cx="2233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/>
              <a:t>Telescope, CCD with John-Cousins Filters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6A9F1E-D0AF-41B9-9060-AF782DD6B76D}"/>
              </a:ext>
            </a:extLst>
          </p:cNvPr>
          <p:cNvCxnSpPr/>
          <p:nvPr/>
        </p:nvCxnSpPr>
        <p:spPr>
          <a:xfrm flipH="1" flipV="1">
            <a:off x="5256334" y="5229934"/>
            <a:ext cx="328706" cy="425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2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416175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Mission Overview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3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3479-55D5-43AF-BAFF-79FE49BE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Payload #2 – LEDSAT (cont.)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A685D-BE68-4722-A402-D952ECAE7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042954"/>
          </a:xfrm>
        </p:spPr>
        <p:txBody>
          <a:bodyPr/>
          <a:lstStyle/>
          <a:p>
            <a:r>
              <a:rPr lang="en-CA" sz="2000"/>
              <a:t>Why should it be put into space?</a:t>
            </a:r>
          </a:p>
          <a:p>
            <a:pPr lvl="1"/>
            <a:r>
              <a:rPr lang="en-CA" sz="1800"/>
              <a:t>Identification of </a:t>
            </a:r>
            <a:r>
              <a:rPr lang="en-CA" sz="1800" err="1"/>
              <a:t>nano</a:t>
            </a:r>
            <a:r>
              <a:rPr lang="en-CA" sz="1800"/>
              <a:t>-satellites without operator communication</a:t>
            </a:r>
          </a:p>
          <a:p>
            <a:pPr lvl="1"/>
            <a:r>
              <a:rPr lang="en-CA" sz="1800"/>
              <a:t>Can LED wavelength be determined from 400-1200 km away through Earth’s atmosphere? How do LEDs degrade under radiation over time?</a:t>
            </a:r>
          </a:p>
          <a:p>
            <a:r>
              <a:rPr lang="en-CA" sz="2000"/>
              <a:t>What is innovative about this payload?</a:t>
            </a:r>
          </a:p>
          <a:p>
            <a:pPr lvl="1"/>
            <a:r>
              <a:rPr lang="en-CA" sz="1800"/>
              <a:t>Identification using both LED wavelength and blinking schemes</a:t>
            </a:r>
          </a:p>
          <a:p>
            <a:pPr lvl="1"/>
            <a:r>
              <a:rPr lang="en-CA" sz="1800"/>
              <a:t>Ability to function while tumbling and stabilized</a:t>
            </a:r>
          </a:p>
          <a:p>
            <a:r>
              <a:rPr lang="en-CA" sz="2000"/>
              <a:t>Partners</a:t>
            </a:r>
            <a:endParaRPr lang="en-CA" sz="2000">
              <a:cs typeface="Arial"/>
            </a:endParaRPr>
          </a:p>
          <a:p>
            <a:pPr lvl="1"/>
            <a:r>
              <a:rPr lang="en-CA" sz="1800"/>
              <a:t>RMC is initiating a project to standardize external LEDs for CubeSats</a:t>
            </a:r>
          </a:p>
          <a:p>
            <a:pPr lvl="1"/>
            <a:r>
              <a:rPr lang="en-CA" sz="1800"/>
              <a:t>May also be used for educational outreach</a:t>
            </a:r>
          </a:p>
          <a:p>
            <a:pPr lvl="1"/>
            <a:endParaRPr lang="en-CA" sz="1800"/>
          </a:p>
        </p:txBody>
      </p:sp>
    </p:spTree>
    <p:extLst>
      <p:ext uri="{BB962C8B-B14F-4D97-AF65-F5344CB8AC3E}">
        <p14:creationId xmlns:p14="http://schemas.microsoft.com/office/powerpoint/2010/main" val="174061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Payload #2 - LEDSAT:  Characteristics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ABB4F-1EF5-4BD7-8FB2-325E19F1F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9" y="1508852"/>
            <a:ext cx="3345136" cy="3030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638A2-805A-4B60-872E-4BDBE03B1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046" y="1873773"/>
            <a:ext cx="3828868" cy="23055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9353BF-B39A-4485-B5CF-B01F6F6B055D}"/>
              </a:ext>
            </a:extLst>
          </p:cNvPr>
          <p:cNvCxnSpPr/>
          <p:nvPr/>
        </p:nvCxnSpPr>
        <p:spPr>
          <a:xfrm flipV="1">
            <a:off x="2488997" y="1227909"/>
            <a:ext cx="0" cy="653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A0177D-1FBC-4489-BED2-10AACC58FF9B}"/>
              </a:ext>
            </a:extLst>
          </p:cNvPr>
          <p:cNvSpPr txBox="1"/>
          <p:nvPr/>
        </p:nvSpPr>
        <p:spPr>
          <a:xfrm>
            <a:off x="2300484" y="92420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/>
              <a:t>-z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1B7EB-1834-46A2-9CF2-845DE1DEBC14}"/>
              </a:ext>
            </a:extLst>
          </p:cNvPr>
          <p:cNvSpPr/>
          <p:nvPr/>
        </p:nvSpPr>
        <p:spPr>
          <a:xfrm>
            <a:off x="1254034" y="3513909"/>
            <a:ext cx="1234963" cy="7576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F2C1DA-1E2B-4DA2-9FE4-84987B8CE52E}"/>
              </a:ext>
            </a:extLst>
          </p:cNvPr>
          <p:cNvCxnSpPr/>
          <p:nvPr/>
        </p:nvCxnSpPr>
        <p:spPr>
          <a:xfrm flipV="1">
            <a:off x="2488997" y="3056709"/>
            <a:ext cx="2368935" cy="4441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72E019C-F99A-404D-9266-55DA6F3B5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78884"/>
            <a:ext cx="8229600" cy="509451"/>
          </a:xfrm>
        </p:spPr>
        <p:txBody>
          <a:bodyPr/>
          <a:lstStyle/>
          <a:p>
            <a:r>
              <a:rPr lang="en-CA"/>
              <a:t>6 green LEDs &amp; 6 red LEDs on +X,+Y,-X,-Y,-Z faces</a:t>
            </a:r>
          </a:p>
          <a:p>
            <a:pPr marL="457200" lvl="1" indent="0">
              <a:buNone/>
            </a:pPr>
            <a:endParaRPr lang="en-CA" sz="1800"/>
          </a:p>
          <a:p>
            <a:pPr marL="457200" lvl="1" indent="0">
              <a:buNone/>
            </a:pPr>
            <a:endParaRPr lang="en-CA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2841CB-C526-4952-82CB-793A50F42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84" y="971566"/>
            <a:ext cx="6350497" cy="3575911"/>
          </a:xfrm>
          <a:prstGeom prst="rect">
            <a:avLst/>
          </a:prstGeom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Payload #2 - LEDSAT:  Characteristics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1C3D06-9EC3-4530-B011-58A369EC0149}"/>
              </a:ext>
            </a:extLst>
          </p:cNvPr>
          <p:cNvGrpSpPr/>
          <p:nvPr/>
        </p:nvGrpSpPr>
        <p:grpSpPr>
          <a:xfrm>
            <a:off x="0" y="1285875"/>
            <a:ext cx="3215038" cy="2006963"/>
            <a:chOff x="0" y="1183946"/>
            <a:chExt cx="3215038" cy="20069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505AE6-68C8-400F-B6E3-B7411809A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183946"/>
              <a:ext cx="3215038" cy="200696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450B79-75D8-41BE-BE25-FD1375A85DA6}"/>
                </a:ext>
              </a:extLst>
            </p:cNvPr>
            <p:cNvSpPr txBox="1"/>
            <p:nvPr/>
          </p:nvSpPr>
          <p:spPr>
            <a:xfrm>
              <a:off x="2143884" y="2821577"/>
              <a:ext cx="10711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/>
                <a:t>x48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1E9400-F983-4228-9021-058B573AB467}"/>
                  </a:ext>
                </a:extLst>
              </p:cNvPr>
              <p:cNvSpPr txBox="1"/>
              <p:nvPr/>
            </p:nvSpPr>
            <p:spPr>
              <a:xfrm>
                <a:off x="439738" y="3464658"/>
                <a:ext cx="25439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=25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~ 1.2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C1E9400-F983-4228-9021-058B573AB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38" y="3464658"/>
                <a:ext cx="2543966" cy="276999"/>
              </a:xfrm>
              <a:prstGeom prst="rect">
                <a:avLst/>
              </a:prstGeom>
              <a:blipFill>
                <a:blip r:embed="rId4"/>
                <a:stretch>
                  <a:fillRect l="-719" r="-1679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9F6895F-0844-44AB-A1A6-A024B633FA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7759750"/>
              </p:ext>
            </p:extLst>
          </p:nvPr>
        </p:nvGraphicFramePr>
        <p:xfrm>
          <a:off x="100397" y="4598533"/>
          <a:ext cx="8925743" cy="130231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55816">
                  <a:extLst>
                    <a:ext uri="{9D8B030D-6E8A-4147-A177-3AD203B41FA5}">
                      <a16:colId xmlns:a16="http://schemas.microsoft.com/office/drawing/2014/main" val="807293652"/>
                    </a:ext>
                  </a:extLst>
                </a:gridCol>
                <a:gridCol w="1344853">
                  <a:extLst>
                    <a:ext uri="{9D8B030D-6E8A-4147-A177-3AD203B41FA5}">
                      <a16:colId xmlns:a16="http://schemas.microsoft.com/office/drawing/2014/main" val="3215996850"/>
                    </a:ext>
                  </a:extLst>
                </a:gridCol>
                <a:gridCol w="1100335">
                  <a:extLst>
                    <a:ext uri="{9D8B030D-6E8A-4147-A177-3AD203B41FA5}">
                      <a16:colId xmlns:a16="http://schemas.microsoft.com/office/drawing/2014/main" val="1061149010"/>
                    </a:ext>
                  </a:extLst>
                </a:gridCol>
                <a:gridCol w="1100335">
                  <a:extLst>
                    <a:ext uri="{9D8B030D-6E8A-4147-A177-3AD203B41FA5}">
                      <a16:colId xmlns:a16="http://schemas.microsoft.com/office/drawing/2014/main" val="2911552194"/>
                    </a:ext>
                  </a:extLst>
                </a:gridCol>
                <a:gridCol w="1100335">
                  <a:extLst>
                    <a:ext uri="{9D8B030D-6E8A-4147-A177-3AD203B41FA5}">
                      <a16:colId xmlns:a16="http://schemas.microsoft.com/office/drawing/2014/main" val="2481579809"/>
                    </a:ext>
                  </a:extLst>
                </a:gridCol>
                <a:gridCol w="1100335">
                  <a:extLst>
                    <a:ext uri="{9D8B030D-6E8A-4147-A177-3AD203B41FA5}">
                      <a16:colId xmlns:a16="http://schemas.microsoft.com/office/drawing/2014/main" val="3943395647"/>
                    </a:ext>
                  </a:extLst>
                </a:gridCol>
                <a:gridCol w="1100335">
                  <a:extLst>
                    <a:ext uri="{9D8B030D-6E8A-4147-A177-3AD203B41FA5}">
                      <a16:colId xmlns:a16="http://schemas.microsoft.com/office/drawing/2014/main" val="4226217020"/>
                    </a:ext>
                  </a:extLst>
                </a:gridCol>
                <a:gridCol w="1223399">
                  <a:extLst>
                    <a:ext uri="{9D8B030D-6E8A-4147-A177-3AD203B41FA5}">
                      <a16:colId xmlns:a16="http://schemas.microsoft.com/office/drawing/2014/main" val="3428942678"/>
                    </a:ext>
                  </a:extLst>
                </a:gridCol>
              </a:tblGrid>
              <a:tr h="57151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CA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Wavelength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Forward Current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Forward Voltage 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Luminous Flux (</a:t>
                      </a:r>
                      <a:r>
                        <a:rPr lang="en-CA" sz="1200" err="1"/>
                        <a:t>lm</a:t>
                      </a:r>
                      <a:r>
                        <a:rPr lang="en-CA" sz="12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Radiant Flux (W)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  (FWHM)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Operating Temperature (°C)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876046"/>
                  </a:ext>
                </a:extLst>
              </a:tr>
              <a:tr h="3311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620-635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3.00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56.8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0.3737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62.5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-40/+80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900371"/>
                  </a:ext>
                </a:extLst>
              </a:tr>
              <a:tr h="3311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/>
                        <a:t>513-543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3.35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0.2440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200"/>
                        <a:t>-40/+80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6879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337AE20-A8E5-42EA-9631-2D87B7DBAA61}"/>
              </a:ext>
            </a:extLst>
          </p:cNvPr>
          <p:cNvSpPr txBox="1"/>
          <p:nvPr/>
        </p:nvSpPr>
        <p:spPr>
          <a:xfrm>
            <a:off x="5968751" y="4074466"/>
            <a:ext cx="1003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/>
              <a:t>Dimensions in mm</a:t>
            </a:r>
          </a:p>
        </p:txBody>
      </p:sp>
    </p:spTree>
    <p:extLst>
      <p:ext uri="{BB962C8B-B14F-4D97-AF65-F5344CB8AC3E}">
        <p14:creationId xmlns:p14="http://schemas.microsoft.com/office/powerpoint/2010/main" val="2479155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2FC6-BEA3-442E-906F-F275912E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References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C70733-4E05-4E0B-950D-E3EF723B04E8}"/>
              </a:ext>
            </a:extLst>
          </p:cNvPr>
          <p:cNvGraphicFramePr>
            <a:graphicFrameLocks noGrp="1"/>
          </p:cNvGraphicFramePr>
          <p:nvPr/>
        </p:nvGraphicFramePr>
        <p:xfrm>
          <a:off x="439738" y="1059400"/>
          <a:ext cx="8247062" cy="36351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751">
                  <a:extLst>
                    <a:ext uri="{9D8B030D-6E8A-4147-A177-3AD203B41FA5}">
                      <a16:colId xmlns:a16="http://schemas.microsoft.com/office/drawing/2014/main" val="880477942"/>
                    </a:ext>
                  </a:extLst>
                </a:gridCol>
                <a:gridCol w="7732311">
                  <a:extLst>
                    <a:ext uri="{9D8B030D-6E8A-4147-A177-3AD203B41FA5}">
                      <a16:colId xmlns:a16="http://schemas.microsoft.com/office/drawing/2014/main" val="3715034601"/>
                    </a:ext>
                  </a:extLst>
                </a:gridCol>
              </a:tblGrid>
              <a:tr h="511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300">
                          <a:effectLst/>
                        </a:rPr>
                        <a:t>[P1]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D. Bedard, A. Willison, P. </a:t>
                      </a:r>
                      <a:r>
                        <a:rPr lang="en-CA" sz="1300" err="1">
                          <a:effectLst/>
                        </a:rPr>
                        <a:t>Seitzer</a:t>
                      </a:r>
                      <a:r>
                        <a:rPr lang="en-CA" sz="1300">
                          <a:effectLst/>
                        </a:rPr>
                        <a:t> and P. Somers, "In-Situ VIS/NIR Measurements of Space Environment Effects on Spacecraft Surfaces," in AMOS Technologies Conference, Maui, Hawai'i, 2016. 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extLst>
                  <a:ext uri="{0D108BD9-81ED-4DB2-BD59-A6C34878D82A}">
                    <a16:rowId xmlns:a16="http://schemas.microsoft.com/office/drawing/2014/main" val="3887203732"/>
                  </a:ext>
                </a:extLst>
              </a:tr>
              <a:tr h="511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300">
                          <a:effectLst/>
                        </a:rPr>
                        <a:t>[P2]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Donald Bedard, Gregg A. Wade, and Kira Abercromby, “Laboratory Characterization of Homogenous Spacecraft Materials,” Journal of Spacecraft and Rockets, vol. 52, no. 4, pp. 1038–1054, 2015.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extLst>
                  <a:ext uri="{0D108BD9-81ED-4DB2-BD59-A6C34878D82A}">
                    <a16:rowId xmlns:a16="http://schemas.microsoft.com/office/drawing/2014/main" val="1522692153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300">
                          <a:effectLst/>
                        </a:rPr>
                        <a:t>[P3]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300">
                          <a:effectLst/>
                        </a:rPr>
                        <a:t>Avantes BV, “AvaSpec-Mini.” Avantes BV, 2017.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extLst>
                  <a:ext uri="{0D108BD9-81ED-4DB2-BD59-A6C34878D82A}">
                    <a16:rowId xmlns:a16="http://schemas.microsoft.com/office/drawing/2014/main" val="1914620503"/>
                  </a:ext>
                </a:extLst>
              </a:tr>
              <a:tr h="511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300">
                          <a:effectLst/>
                        </a:rPr>
                        <a:t>[P4]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Donald Bedard and Martin Levesque, “Analysis of the CanX-1 Engineering Model Spectral Reflectance Measurements,” Journal of Spacecraft and Rockets, vol. 51, no. 5, pp. 1492–1504, 2014.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extLst>
                  <a:ext uri="{0D108BD9-81ED-4DB2-BD59-A6C34878D82A}">
                    <a16:rowId xmlns:a16="http://schemas.microsoft.com/office/drawing/2014/main" val="3949234100"/>
                  </a:ext>
                </a:extLst>
              </a:tr>
              <a:tr h="7196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300">
                          <a:effectLst/>
                        </a:rPr>
                        <a:t>[P5]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T. Kiuchi and K. Ikeuchi, "Determining the Surface Roughness and Shape of Specular Diffuse Lobe Objects Using Photometric Sampling Device," IAPR Workshop on Machine Vision Applications , pp. 175-178, 7-9 December 1992. 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extLst>
                  <a:ext uri="{0D108BD9-81ED-4DB2-BD59-A6C34878D82A}">
                    <a16:rowId xmlns:a16="http://schemas.microsoft.com/office/drawing/2014/main" val="2630641126"/>
                  </a:ext>
                </a:extLst>
              </a:tr>
              <a:tr h="3036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300">
                          <a:effectLst/>
                        </a:rPr>
                        <a:t>[P6]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Thorlabs Inc., “Quartz Tungsten-Halogen Lamp.” Thorlabs Inc., 2017.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extLst>
                  <a:ext uri="{0D108BD9-81ED-4DB2-BD59-A6C34878D82A}">
                    <a16:rowId xmlns:a16="http://schemas.microsoft.com/office/drawing/2014/main" val="1382422409"/>
                  </a:ext>
                </a:extLst>
              </a:tr>
              <a:tr h="5116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300">
                          <a:effectLst/>
                        </a:rPr>
                        <a:t>[P7]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>
                          <a:effectLst/>
                        </a:rPr>
                        <a:t>S. K. Miller, "Degradation of Spacecraft Materials in the Space Environment," MRS Bulletin, vol. 35, January 2010. </a:t>
                      </a:r>
                      <a:endParaRPr lang="en-CA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043" marR="106043" marT="53022" marB="53022"/>
                </a:tc>
                <a:extLst>
                  <a:ext uri="{0D108BD9-81ED-4DB2-BD59-A6C34878D82A}">
                    <a16:rowId xmlns:a16="http://schemas.microsoft.com/office/drawing/2014/main" val="2074769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495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99FF"/>
                </a:solidFill>
              </a:rPr>
              <a:t>Spacecraft Structure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34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Spacecraft Structural Drawings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3A370-6EDF-4CA9-8C40-EF9A0D94A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9" t="7663" r="33042" b="11278"/>
          <a:stretch/>
        </p:blipFill>
        <p:spPr>
          <a:xfrm>
            <a:off x="486913" y="1212738"/>
            <a:ext cx="8507895" cy="5886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B6B383-BEC8-4D71-9DF7-C78B25BE89D4}"/>
              </a:ext>
            </a:extLst>
          </p:cNvPr>
          <p:cNvSpPr txBox="1"/>
          <p:nvPr/>
        </p:nvSpPr>
        <p:spPr>
          <a:xfrm>
            <a:off x="6751879" y="5426765"/>
            <a:ext cx="204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All Dimensions</a:t>
            </a:r>
          </a:p>
          <a:p>
            <a:r>
              <a:rPr lang="en-CA"/>
              <a:t>In mm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4" y="1205837"/>
            <a:ext cx="5206181" cy="4258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0882" y="5700425"/>
            <a:ext cx="500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[DIETR-0320] Launch Vibration Test</a:t>
            </a:r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163" y="4255329"/>
            <a:ext cx="647700" cy="58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81636" y="1460389"/>
                <a:ext cx="271683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Center of Mass:</a:t>
                </a:r>
              </a:p>
              <a:p>
                <a:r>
                  <a:rPr lang="en-US" sz="1600"/>
                  <a:t>X-Axis: </a:t>
                </a:r>
                <a14:m>
                  <m:oMath xmlns:m="http://schemas.openxmlformats.org/officeDocument/2006/math">
                    <m:r>
                      <a:rPr lang="en-CA" sz="1600" b="0" i="1" dirty="0" smtClean="0">
                        <a:latin typeface="Cambria Math" panose="02040503050406030204" pitchFamily="18" charset="0"/>
                      </a:rPr>
                      <m:t>−5.61 </m:t>
                    </m:r>
                    <m:r>
                      <a:rPr lang="en-CA" sz="1600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CA" sz="1600" b="0"/>
              </a:p>
              <a:p>
                <a:r>
                  <a:rPr lang="en-US" sz="1600"/>
                  <a:t>Y-Axis: </a:t>
                </a:r>
                <a14:m>
                  <m:oMath xmlns:m="http://schemas.openxmlformats.org/officeDocument/2006/math">
                    <m:r>
                      <a:rPr lang="en-CA" sz="1600" b="0" i="1" dirty="0" smtClean="0">
                        <a:latin typeface="Cambria Math" panose="02040503050406030204" pitchFamily="18" charset="0"/>
                      </a:rPr>
                      <m:t>+0.03 </m:t>
                    </m:r>
                    <m:r>
                      <a:rPr lang="en-CA" sz="1600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CA" sz="1600" b="0"/>
              </a:p>
              <a:p>
                <a:r>
                  <a:rPr lang="en-US" sz="1600"/>
                  <a:t>Z-Axis: </a:t>
                </a:r>
                <a14:m>
                  <m:oMath xmlns:m="http://schemas.openxmlformats.org/officeDocument/2006/math">
                    <m:r>
                      <a:rPr lang="en-CA" sz="1600" b="0" i="1" dirty="0" smtClean="0">
                        <a:latin typeface="Cambria Math" panose="02040503050406030204" pitchFamily="18" charset="0"/>
                      </a:rPr>
                      <m:t>+15.56 </m:t>
                    </m:r>
                    <m:r>
                      <a:rPr lang="en-CA" sz="1600" b="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CA" sz="1600" b="0"/>
              </a:p>
              <a:p>
                <a:r>
                  <a:rPr lang="en-US" sz="1100"/>
                  <a:t>(With respect to center of total structure)</a:t>
                </a:r>
              </a:p>
              <a:p>
                <a:endParaRPr lang="en-US" sz="1100"/>
              </a:p>
              <a:p>
                <a:endParaRPr lang="en-US" sz="1100"/>
              </a:p>
              <a:p>
                <a:endParaRPr lang="en-US" sz="110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36" y="1460389"/>
                <a:ext cx="2716831" cy="1754326"/>
              </a:xfrm>
              <a:prstGeom prst="rect">
                <a:avLst/>
              </a:prstGeom>
              <a:blipFill>
                <a:blip r:embed="rId4"/>
                <a:stretch>
                  <a:fillRect l="-1348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77008" y="2744840"/>
                <a:ext cx="4572000" cy="32868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/>
                  <a:t>Moments of Inertia (</a:t>
                </a:r>
                <a14:m>
                  <m:oMath xmlns:m="http://schemas.openxmlformats.org/officeDocument/2006/math"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CA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CA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𝐿𝑥𝑥</m:t>
                      </m:r>
                      <m:r>
                        <a:rPr lang="en-CA" sz="1600" i="1" dirty="0">
                          <a:latin typeface="Cambria Math" panose="02040503050406030204" pitchFamily="18" charset="0"/>
                        </a:rPr>
                        <m:t> = 39671669.22	</m:t>
                      </m:r>
                    </m:oMath>
                  </m:oMathPara>
                </a14:m>
                <a:endParaRPr lang="en-CA" sz="1600"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𝐿𝑥𝑦</m:t>
                      </m:r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 = −84387.69	</m:t>
                      </m:r>
                    </m:oMath>
                  </m:oMathPara>
                </a14:m>
                <a:endParaRPr lang="en-CA" sz="1600"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𝐿𝑥𝑧</m:t>
                      </m:r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 = −6361589.88</m:t>
                      </m:r>
                    </m:oMath>
                  </m:oMathPara>
                </a14:m>
                <a:endParaRPr lang="en-CA" sz="1600"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	</m:t>
                      </m:r>
                    </m:oMath>
                  </m:oMathPara>
                </a14:m>
                <a:endParaRPr lang="en-CA" sz="1600"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𝐿𝑦𝑥</m:t>
                      </m:r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 = −84387.69	</m:t>
                      </m:r>
                    </m:oMath>
                  </m:oMathPara>
                </a14:m>
                <a:endParaRPr lang="en-CA" sz="1600"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𝐿𝑦𝑦</m:t>
                      </m:r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 = 41448674.23	</m:t>
                      </m:r>
                    </m:oMath>
                  </m:oMathPara>
                </a14:m>
                <a:endParaRPr lang="en-CA" sz="1600"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𝐿𝑦𝑧</m:t>
                      </m:r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 = −1151472.20</m:t>
                      </m:r>
                    </m:oMath>
                  </m:oMathPara>
                </a14:m>
                <a:endParaRPr lang="en-CA" sz="1600"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	</m:t>
                      </m:r>
                    </m:oMath>
                  </m:oMathPara>
                </a14:m>
                <a:endParaRPr lang="en-CA" sz="1600"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𝐿𝑧𝑥</m:t>
                      </m:r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 = −6361589.88	</m:t>
                      </m:r>
                    </m:oMath>
                  </m:oMathPara>
                </a14:m>
                <a:endParaRPr lang="en-CA" sz="1600"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𝐿𝑧𝑦</m:t>
                      </m:r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 = −1151472.20	</m:t>
                      </m:r>
                    </m:oMath>
                  </m:oMathPara>
                </a14:m>
                <a:endParaRPr lang="en-CA" sz="1600">
                  <a:latin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𝐿𝑧𝑧</m:t>
                      </m:r>
                      <m:r>
                        <a:rPr lang="en-CA" sz="1600" i="1" dirty="0" smtClean="0">
                          <a:latin typeface="Cambria Math" panose="02040503050406030204" pitchFamily="18" charset="0"/>
                        </a:rPr>
                        <m:t> = 5633747.28</m:t>
                      </m:r>
                    </m:oMath>
                  </m:oMathPara>
                </a14:m>
                <a:endParaRPr lang="en-CA" sz="1600">
                  <a:latin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08" y="2744840"/>
                <a:ext cx="4572000" cy="3286862"/>
              </a:xfrm>
              <a:prstGeom prst="rect">
                <a:avLst/>
              </a:prstGeom>
              <a:blipFill>
                <a:blip r:embed="rId5"/>
                <a:stretch>
                  <a:fillRect l="-667" t="-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386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80882" y="5700425"/>
            <a:ext cx="500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[DIETR-0320] Launch Vibration Test</a:t>
            </a:r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2" y="986284"/>
            <a:ext cx="7718554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5670" y="5049470"/>
                <a:ext cx="270668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Mesh Size: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1.0 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1600"/>
              </a:p>
              <a:p>
                <a:r>
                  <a:rPr lang="en-US" sz="1600"/>
                  <a:t>Nodes: </a:t>
                </a:r>
                <a14:m>
                  <m:oMath xmlns:m="http://schemas.openxmlformats.org/officeDocument/2006/math">
                    <m:r>
                      <a:rPr lang="en-CA" sz="16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1600" i="1" dirty="0" smtClean="0">
                        <a:latin typeface="Cambria Math" panose="02040503050406030204" pitchFamily="18" charset="0"/>
                      </a:rPr>
                      <m:t>495</m:t>
                    </m:r>
                    <m:r>
                      <a:rPr lang="en-CA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1600" i="1" dirty="0" smtClean="0">
                        <a:latin typeface="Cambria Math" panose="02040503050406030204" pitchFamily="18" charset="0"/>
                      </a:rPr>
                      <m:t>408</m:t>
                    </m:r>
                  </m:oMath>
                </a14:m>
                <a:endParaRPr lang="en-US" sz="1600"/>
              </a:p>
              <a:p>
                <a:r>
                  <a:rPr lang="en-US" sz="1600"/>
                  <a:t>Elements: </a:t>
                </a:r>
                <a14:m>
                  <m:oMath xmlns:m="http://schemas.openxmlformats.org/officeDocument/2006/math">
                    <m:r>
                      <a:rPr lang="en-CA" sz="1600" i="1" dirty="0" smtClean="0">
                        <a:latin typeface="Cambria Math" panose="02040503050406030204" pitchFamily="18" charset="0"/>
                      </a:rPr>
                      <m:t>917</m:t>
                    </m:r>
                    <m:r>
                      <a:rPr lang="en-CA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1600" i="1" dirty="0" smtClean="0">
                        <a:latin typeface="Cambria Math" panose="02040503050406030204" pitchFamily="18" charset="0"/>
                      </a:rPr>
                      <m:t>249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" y="5049470"/>
                <a:ext cx="2706687" cy="861774"/>
              </a:xfrm>
              <a:prstGeom prst="rect">
                <a:avLst/>
              </a:prstGeom>
              <a:blipFill>
                <a:blip r:embed="rId3"/>
                <a:stretch>
                  <a:fillRect l="-1351" t="-2113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981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– Frame Material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9" name="Line 167"/>
          <p:cNvSpPr>
            <a:spLocks noChangeShapeType="1"/>
          </p:cNvSpPr>
          <p:nvPr/>
        </p:nvSpPr>
        <p:spPr bwMode="auto">
          <a:xfrm>
            <a:off x="40481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312058" y="3733651"/>
              <a:ext cx="8614228" cy="1737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512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150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4788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26969">
                    <a:tc>
                      <a:txBody>
                        <a:bodyPr/>
                        <a:lstStyle/>
                        <a:p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/>
                            <a:t>Main Structure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Inner Structure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1625">
                    <a:tc>
                      <a:txBody>
                        <a:bodyPr/>
                        <a:lstStyle/>
                        <a:p>
                          <a:r>
                            <a:rPr lang="en-US" sz="1400">
                              <a:solidFill>
                                <a:schemeClr val="bg1"/>
                              </a:solidFill>
                            </a:rPr>
                            <a:t>Material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/>
                            <a:t>7075-T6 Plate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/>
                            <a:t>7075-T6 Plate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2232">
                    <a:tc>
                      <a:txBody>
                        <a:bodyPr/>
                        <a:lstStyle/>
                        <a:p>
                          <a:r>
                            <a:rPr lang="en-US" sz="1400">
                              <a:solidFill>
                                <a:schemeClr val="bg1"/>
                              </a:solidFill>
                            </a:rPr>
                            <a:t>Finish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Type III Hard Anodize</a:t>
                          </a:r>
                        </a:p>
                        <a:p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Type II Anodize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2232">
                    <a:tc>
                      <a:txBody>
                        <a:bodyPr/>
                        <a:lstStyle/>
                        <a:p>
                          <a:r>
                            <a:rPr lang="en-US" sz="1400">
                              <a:solidFill>
                                <a:schemeClr val="bg1"/>
                              </a:solidFill>
                            </a:rPr>
                            <a:t>Dimension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340.5 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 100.0 </m:t>
                                </m:r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95.4 </m:t>
                              </m:r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  <m:r>
                                <a:rPr lang="en-US" sz="1400" i="1" baseline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 baseline="0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 baseline="0" dirty="0" smtClean="0">
                                  <a:latin typeface="Cambria Math" panose="02040503050406030204" pitchFamily="18" charset="0"/>
                                </a:rPr>
                                <m:t> 98.4 </m:t>
                              </m:r>
                              <m:r>
                                <a:rPr lang="en-US" sz="1400" i="1" baseline="0" dirty="0" smtClean="0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</m:oMath>
                          </a14:m>
                          <a:r>
                            <a:rPr lang="en-US" sz="140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  <m:t>(100.00 </m:t>
                              </m:r>
                              <m: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  <m: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  <m:t> 100.00 </m:t>
                              </m:r>
                              <m:r>
                                <a:rPr lang="en-US" sz="1100" i="1" dirty="0" smtClean="0">
                                  <a:latin typeface="Cambria Math" panose="02040503050406030204" pitchFamily="18" charset="0"/>
                                </a:rPr>
                                <m:t>𝑚𝑚</m:t>
                              </m:r>
                              <m:r>
                                <a:rPr lang="en-CA" sz="11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CA" sz="1100" b="0" i="1" dirty="0" smtClean="0">
                                  <a:latin typeface="Cambria Math" panose="02040503050406030204" pitchFamily="18" charset="0"/>
                                </a:rPr>
                                <m:t>𝑂𝑢𝑡𝑒𝑟</m:t>
                              </m:r>
                              <m:r>
                                <a:rPr lang="en-CA" sz="1100" b="0" i="1" dirty="0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oMath>
                          </a14:m>
                          <a:endParaRPr lang="en-US" sz="11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7127802"/>
                      </a:ext>
                    </a:extLst>
                  </a:tr>
                  <a:tr h="272232">
                    <a:tc>
                      <a:txBody>
                        <a:bodyPr/>
                        <a:lstStyle/>
                        <a:p>
                          <a:r>
                            <a:rPr lang="en-US" sz="1400">
                              <a:solidFill>
                                <a:schemeClr val="bg1"/>
                              </a:solidFill>
                            </a:rPr>
                            <a:t>Mass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7.5845</m:t>
                                </m:r>
                                <m:sSup>
                                  <m:sSup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 2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1.9891</m:t>
                                </m:r>
                                <m:sSup>
                                  <m:sSupPr>
                                    <m:ctrlP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CA" sz="1400" b="0" i="1" smtClean="0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CA" sz="1400" b="0" i="1" smtClean="0">
                                    <a:latin typeface="Cambria Math" panose="02040503050406030204" pitchFamily="18" charset="0"/>
                                  </a:rPr>
                                  <m:t> 6</m:t>
                                </m:r>
                              </m:oMath>
                            </m:oMathPara>
                          </a14:m>
                          <a:endParaRPr lang="en-US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4617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12058" y="3733651"/>
              <a:ext cx="8614228" cy="173736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512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1506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4788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/>
                            <a:t>Main Structure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Inner Structure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>
                              <a:solidFill>
                                <a:schemeClr val="bg1"/>
                              </a:solidFill>
                            </a:rPr>
                            <a:t>Material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/>
                            <a:t>7075-T6 Plate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/>
                            <a:t>7075-T6 Plate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>
                              <a:solidFill>
                                <a:schemeClr val="bg1"/>
                              </a:solidFill>
                            </a:rPr>
                            <a:t>Finish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Type III Hard Anodize</a:t>
                          </a:r>
                        </a:p>
                        <a:p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Type II Anodize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>
                              <a:solidFill>
                                <a:schemeClr val="bg1"/>
                              </a:solidFill>
                            </a:rPr>
                            <a:t>Dimension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8" t="-374000" r="-12759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64" t="-374000" r="-617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712780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sz="1400">
                              <a:solidFill>
                                <a:schemeClr val="bg1"/>
                              </a:solidFill>
                            </a:rPr>
                            <a:t>Mass</a:t>
                          </a: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98" t="-474000" r="-12759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364" t="-474000" r="-617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461785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" t="4678" r="1905"/>
          <a:stretch/>
        </p:blipFill>
        <p:spPr>
          <a:xfrm>
            <a:off x="46506" y="972907"/>
            <a:ext cx="4935863" cy="2333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t="13098" r="6110"/>
          <a:stretch/>
        </p:blipFill>
        <p:spPr>
          <a:xfrm>
            <a:off x="4942075" y="972907"/>
            <a:ext cx="4137957" cy="22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34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– Spacecraft Static Analysis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9" name="Line 167"/>
          <p:cNvSpPr>
            <a:spLocks noChangeShapeType="1"/>
          </p:cNvSpPr>
          <p:nvPr/>
        </p:nvSpPr>
        <p:spPr bwMode="auto">
          <a:xfrm>
            <a:off x="40481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0" y="969963"/>
            <a:ext cx="8816145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5670" y="3760502"/>
                <a:ext cx="2421763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G-Study:</a:t>
                </a:r>
              </a:p>
              <a:p>
                <a:r>
                  <a:rPr lang="en-US" sz="1600"/>
                  <a:t>X-Axis: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/>
              </a:p>
              <a:p>
                <a:r>
                  <a:rPr lang="en-US" sz="1600"/>
                  <a:t>Y-Axis: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/>
              </a:p>
              <a:p>
                <a:r>
                  <a:rPr lang="en-US" sz="1600"/>
                  <a:t>Z-Axis: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/>
              </a:p>
              <a:p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" y="3760502"/>
                <a:ext cx="2421763" cy="1354217"/>
              </a:xfrm>
              <a:prstGeom prst="rect">
                <a:avLst/>
              </a:prstGeom>
              <a:blipFill>
                <a:blip r:embed="rId3"/>
                <a:stretch>
                  <a:fillRect l="-1511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45670" y="5049470"/>
                <a:ext cx="27066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Maximum Deformation:</a:t>
                </a:r>
              </a:p>
              <a:p>
                <a:r>
                  <a:rPr lang="en-US" sz="1600"/>
                  <a:t>Rib 2: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4.18</m:t>
                    </m:r>
                    <m:sSup>
                      <m:sSup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16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" y="5049470"/>
                <a:ext cx="2706687" cy="584775"/>
              </a:xfrm>
              <a:prstGeom prst="rect">
                <a:avLst/>
              </a:prstGeom>
              <a:blipFill>
                <a:blip r:embed="rId4"/>
                <a:stretch>
                  <a:fillRect l="-135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539663" y="5700425"/>
            <a:ext cx="500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[DIETR-0310] Launch Quasi-static Acceleration Test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23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Mission Summary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27800C0-DFEF-4AB0-90B1-78A4C5182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875903"/>
              </p:ext>
            </p:extLst>
          </p:nvPr>
        </p:nvGraphicFramePr>
        <p:xfrm>
          <a:off x="1009106" y="1076034"/>
          <a:ext cx="7803969" cy="2180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C05CDE-7814-4A67-84D2-B1A2EDD894A0}"/>
              </a:ext>
            </a:extLst>
          </p:cNvPr>
          <p:cNvSpPr txBox="1"/>
          <p:nvPr/>
        </p:nvSpPr>
        <p:spPr>
          <a:xfrm rot="16200000">
            <a:off x="-399684" y="1705956"/>
            <a:ext cx="174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ea typeface="Tahoma" panose="020B0604030504040204" pitchFamily="34" charset="0"/>
                <a:cs typeface="Tahoma" panose="020B0604030504040204" pitchFamily="34" charset="0"/>
              </a:rPr>
              <a:t>PRIMARY MISSION</a:t>
            </a:r>
            <a:endParaRPr lang="en-CA" b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CE2DE1A-0B7A-42E2-81CD-1EFFF27BC2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924754"/>
              </p:ext>
            </p:extLst>
          </p:nvPr>
        </p:nvGraphicFramePr>
        <p:xfrm>
          <a:off x="1009106" y="3702757"/>
          <a:ext cx="7803969" cy="2180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D86D96E-8710-4A2C-9119-19D80AA9764B}"/>
              </a:ext>
            </a:extLst>
          </p:cNvPr>
          <p:cNvSpPr txBox="1"/>
          <p:nvPr/>
        </p:nvSpPr>
        <p:spPr>
          <a:xfrm rot="16200000">
            <a:off x="-579663" y="4297715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ea typeface="Tahoma" panose="020B0604030504040204" pitchFamily="34" charset="0"/>
                <a:cs typeface="Tahoma" panose="020B0604030504040204" pitchFamily="34" charset="0"/>
              </a:rPr>
              <a:t>SECONDARY MISSION</a:t>
            </a:r>
            <a:endParaRPr lang="en-CA" b="1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– Spacecraft Static Analysis (cont.)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9" name="Line 167"/>
          <p:cNvSpPr>
            <a:spLocks noChangeShapeType="1"/>
          </p:cNvSpPr>
          <p:nvPr/>
        </p:nvSpPr>
        <p:spPr bwMode="auto">
          <a:xfrm>
            <a:off x="40481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6" y="962360"/>
            <a:ext cx="8816146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5196" y="5027853"/>
                <a:ext cx="270668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Maximum Stress:</a:t>
                </a:r>
              </a:p>
              <a:p>
                <a:r>
                  <a:rPr lang="en-US" sz="1600"/>
                  <a:t>Rib 4: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en-US" sz="1600"/>
              </a:p>
              <a:p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6" y="5027853"/>
                <a:ext cx="2706687" cy="861774"/>
              </a:xfrm>
              <a:prstGeom prst="rect">
                <a:avLst/>
              </a:prstGeom>
              <a:blipFill>
                <a:blip r:embed="rId3"/>
                <a:stretch>
                  <a:fillRect l="-1126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539663" y="5700425"/>
            <a:ext cx="500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[DIETR-0310] Launch Quasi-static Acceleration Test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5670" y="3760502"/>
                <a:ext cx="2421763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G-Study:</a:t>
                </a:r>
              </a:p>
              <a:p>
                <a:r>
                  <a:rPr lang="en-US" sz="1600"/>
                  <a:t>X-Axis: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/>
              </a:p>
              <a:p>
                <a:r>
                  <a:rPr lang="en-US" sz="1600"/>
                  <a:t>Y-Axis: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/>
              </a:p>
              <a:p>
                <a:r>
                  <a:rPr lang="en-US" sz="1600"/>
                  <a:t>Z-Axis: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/>
              </a:p>
              <a:p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" y="3760502"/>
                <a:ext cx="2421763" cy="1354217"/>
              </a:xfrm>
              <a:prstGeom prst="rect">
                <a:avLst/>
              </a:prstGeom>
              <a:blipFill>
                <a:blip r:embed="rId4"/>
                <a:stretch>
                  <a:fillRect l="-1511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360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– Safety Factor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9" name="Line 167"/>
          <p:cNvSpPr>
            <a:spLocks noChangeShapeType="1"/>
          </p:cNvSpPr>
          <p:nvPr/>
        </p:nvSpPr>
        <p:spPr bwMode="auto">
          <a:xfrm>
            <a:off x="40481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5" y="964668"/>
            <a:ext cx="8749057" cy="4212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55196" y="5027853"/>
                <a:ext cx="2706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1600" b="0" i="0" dirty="0" smtClean="0">
                        <a:latin typeface="Cambria Math" panose="02040503050406030204" pitchFamily="18" charset="0"/>
                      </a:rPr>
                      <m:t>afety</m:t>
                    </m:r>
                    <m:r>
                      <a:rPr lang="en-CA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1600" b="0" i="0" dirty="0" smtClean="0">
                        <a:latin typeface="Cambria Math" panose="02040503050406030204" pitchFamily="18" charset="0"/>
                      </a:rPr>
                      <m:t>factor</m:t>
                    </m:r>
                    <m:r>
                      <a:rPr lang="en-CA" sz="1600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CA" sz="1600" b="0" i="1" dirty="0" smtClean="0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96" y="5027853"/>
                <a:ext cx="2706687" cy="338554"/>
              </a:xfrm>
              <a:prstGeom prst="rect">
                <a:avLst/>
              </a:prstGeom>
              <a:blipFill>
                <a:blip r:embed="rId3"/>
                <a:stretch>
                  <a:fillRect l="-1126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539663" y="5700425"/>
            <a:ext cx="500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[DIETR-0310] Launch Quasi-static Acceleration Test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5670" y="3760502"/>
                <a:ext cx="2421763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G-Study:</a:t>
                </a:r>
              </a:p>
              <a:p>
                <a:r>
                  <a:rPr lang="en-US" sz="1600"/>
                  <a:t>X-Axis: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/>
              </a:p>
              <a:p>
                <a:r>
                  <a:rPr lang="en-US" sz="1600"/>
                  <a:t>Y-Axis: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/>
              </a:p>
              <a:p>
                <a:r>
                  <a:rPr lang="en-US" sz="1600"/>
                  <a:t>Z-Axis: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1600"/>
              </a:p>
              <a:p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70" y="3760502"/>
                <a:ext cx="2421763" cy="1354217"/>
              </a:xfrm>
              <a:prstGeom prst="rect">
                <a:avLst/>
              </a:prstGeom>
              <a:blipFill>
                <a:blip r:embed="rId4"/>
                <a:stretch>
                  <a:fillRect l="-1511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255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– Normal Modes Analysis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9" name="Line 167"/>
          <p:cNvSpPr>
            <a:spLocks noChangeShapeType="1"/>
          </p:cNvSpPr>
          <p:nvPr/>
        </p:nvSpPr>
        <p:spPr bwMode="auto">
          <a:xfrm>
            <a:off x="40481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9" y="969963"/>
            <a:ext cx="8736000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95269" y="4929963"/>
                <a:ext cx="242176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Modal-Study:</a:t>
                </a:r>
              </a:p>
              <a:p>
                <a:r>
                  <a:rPr lang="en-US" sz="1600"/>
                  <a:t>Mode 1: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148.99 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sz="1600"/>
              </a:p>
              <a:p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9" y="4929963"/>
                <a:ext cx="2421763" cy="861774"/>
              </a:xfrm>
              <a:prstGeom prst="rect">
                <a:avLst/>
              </a:prstGeom>
              <a:blipFill>
                <a:blip r:embed="rId3"/>
                <a:stretch>
                  <a:fillRect l="-1259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527215" y="5700425"/>
            <a:ext cx="500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[DIETR-0200] Fundamental Frequency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4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9" name="Line 167"/>
          <p:cNvSpPr>
            <a:spLocks noChangeShapeType="1"/>
          </p:cNvSpPr>
          <p:nvPr/>
        </p:nvSpPr>
        <p:spPr bwMode="auto">
          <a:xfrm>
            <a:off x="40481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9" y="969963"/>
            <a:ext cx="8736000" cy="39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95269" y="4929963"/>
                <a:ext cx="2421763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Modal-Study:</a:t>
                </a:r>
              </a:p>
              <a:p>
                <a:r>
                  <a:rPr lang="en-US" sz="1600"/>
                  <a:t>Mode 1: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148.99 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sz="1600"/>
              </a:p>
              <a:p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69" y="4929963"/>
                <a:ext cx="2421763" cy="861774"/>
              </a:xfrm>
              <a:prstGeom prst="rect">
                <a:avLst/>
              </a:prstGeom>
              <a:blipFill>
                <a:blip r:embed="rId3"/>
                <a:stretch>
                  <a:fillRect l="-1259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527215" y="5700425"/>
            <a:ext cx="500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[DIETR-0200] Fundamental Frequency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87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– Normal Modes Analysis (cont.)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9" name="Line 167"/>
          <p:cNvSpPr>
            <a:spLocks noChangeShapeType="1"/>
          </p:cNvSpPr>
          <p:nvPr/>
        </p:nvSpPr>
        <p:spPr bwMode="auto">
          <a:xfrm>
            <a:off x="40481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87" y="1090447"/>
            <a:ext cx="5571124" cy="396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06017" y="4952025"/>
            <a:ext cx="438985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Modal-Study: First 50 Modes of vibration</a:t>
            </a:r>
          </a:p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27215" y="5700425"/>
            <a:ext cx="500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[DIETR-0200] Fundamental Frequency</a:t>
            </a:r>
          </a:p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337922" y="4332514"/>
            <a:ext cx="579324" cy="333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30554" y="4087042"/>
                <a:ext cx="1407734" cy="617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148.99 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sz="1600"/>
              </a:p>
              <a:p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54" y="4087042"/>
                <a:ext cx="1407734" cy="617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2976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– Launch Vibration Study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9" name="Line 167"/>
          <p:cNvSpPr>
            <a:spLocks noChangeShapeType="1"/>
          </p:cNvSpPr>
          <p:nvPr/>
        </p:nvSpPr>
        <p:spPr bwMode="auto">
          <a:xfrm>
            <a:off x="40481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0" y="969963"/>
            <a:ext cx="8816146" cy="396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802967"/>
            <a:ext cx="3102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Launch Vibration-Study: X-Axis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6349" y="5137389"/>
                <a:ext cx="270668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Maximum Deformation:</a:t>
                </a:r>
              </a:p>
              <a:p>
                <a:r>
                  <a:rPr lang="en-US" sz="1600"/>
                  <a:t>Rib 2: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0.0021 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1600"/>
              </a:p>
              <a:p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49" y="5137389"/>
                <a:ext cx="2706687" cy="861774"/>
              </a:xfrm>
              <a:prstGeom prst="rect">
                <a:avLst/>
              </a:prstGeom>
              <a:blipFill>
                <a:blip r:embed="rId3"/>
                <a:stretch>
                  <a:fillRect l="-1351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780882" y="5700425"/>
            <a:ext cx="500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[DIETR-0320] Launch Vibration Test</a:t>
            </a:r>
          </a:p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6BA6FC-48E2-4583-AAC4-4C56F056D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934" y="3669386"/>
            <a:ext cx="3326604" cy="2031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C01687-8D98-4B9C-BDB1-12C310469C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77" r="14788" b="23819"/>
          <a:stretch/>
        </p:blipFill>
        <p:spPr>
          <a:xfrm>
            <a:off x="363608" y="3779559"/>
            <a:ext cx="957745" cy="62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3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– Launch Vibration Study (cont.)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9" name="Line 167"/>
          <p:cNvSpPr>
            <a:spLocks noChangeShapeType="1"/>
          </p:cNvSpPr>
          <p:nvPr/>
        </p:nvSpPr>
        <p:spPr bwMode="auto">
          <a:xfrm>
            <a:off x="40481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6" y="964667"/>
            <a:ext cx="8816146" cy="3960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4802967"/>
            <a:ext cx="3102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Launch Vibration-Study: Y-Axis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-6349" y="5137389"/>
                <a:ext cx="270668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Maximum Deformation:</a:t>
                </a:r>
              </a:p>
              <a:p>
                <a:r>
                  <a:rPr lang="en-US" sz="1600"/>
                  <a:t>Rib 1: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0.0028 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1600"/>
              </a:p>
              <a:p>
                <a:endParaRPr lang="en-US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49" y="5137389"/>
                <a:ext cx="2706687" cy="861774"/>
              </a:xfrm>
              <a:prstGeom prst="rect">
                <a:avLst/>
              </a:prstGeom>
              <a:blipFill>
                <a:blip r:embed="rId3"/>
                <a:stretch>
                  <a:fillRect l="-1351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780882" y="5700425"/>
            <a:ext cx="500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[DIETR-0320] Launch Vibration Test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42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Structural – Launch Vibration Study (cont.)</a:t>
            </a:r>
          </a:p>
        </p:txBody>
      </p:sp>
      <p:sp>
        <p:nvSpPr>
          <p:cNvPr id="129" name="AutoShape 126"/>
          <p:cNvSpPr>
            <a:spLocks noChangeAspect="1" noChangeArrowheads="1" noTextEdit="1"/>
          </p:cNvSpPr>
          <p:nvPr/>
        </p:nvSpPr>
        <p:spPr bwMode="auto">
          <a:xfrm>
            <a:off x="400050" y="969963"/>
            <a:ext cx="8326438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0" name="Line 158"/>
          <p:cNvSpPr>
            <a:spLocks noChangeShapeType="1"/>
          </p:cNvSpPr>
          <p:nvPr/>
        </p:nvSpPr>
        <p:spPr bwMode="auto">
          <a:xfrm>
            <a:off x="18589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1" name="Line 159"/>
          <p:cNvSpPr>
            <a:spLocks noChangeShapeType="1"/>
          </p:cNvSpPr>
          <p:nvPr/>
        </p:nvSpPr>
        <p:spPr bwMode="auto">
          <a:xfrm>
            <a:off x="498316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2" name="Line 160"/>
          <p:cNvSpPr>
            <a:spLocks noChangeShapeType="1"/>
          </p:cNvSpPr>
          <p:nvPr/>
        </p:nvSpPr>
        <p:spPr bwMode="auto">
          <a:xfrm>
            <a:off x="643572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" name="Line 161"/>
          <p:cNvSpPr>
            <a:spLocks noChangeShapeType="1"/>
          </p:cNvSpPr>
          <p:nvPr/>
        </p:nvSpPr>
        <p:spPr bwMode="auto">
          <a:xfrm>
            <a:off x="7467600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9" name="Line 167"/>
          <p:cNvSpPr>
            <a:spLocks noChangeShapeType="1"/>
          </p:cNvSpPr>
          <p:nvPr/>
        </p:nvSpPr>
        <p:spPr bwMode="auto">
          <a:xfrm>
            <a:off x="404813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0" name="Line 168"/>
          <p:cNvSpPr>
            <a:spLocks noChangeShapeType="1"/>
          </p:cNvSpPr>
          <p:nvPr/>
        </p:nvSpPr>
        <p:spPr bwMode="auto">
          <a:xfrm>
            <a:off x="8702675" y="985838"/>
            <a:ext cx="0" cy="50133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2" name="Line 170"/>
          <p:cNvSpPr>
            <a:spLocks noChangeShapeType="1"/>
          </p:cNvSpPr>
          <p:nvPr/>
        </p:nvSpPr>
        <p:spPr bwMode="auto">
          <a:xfrm>
            <a:off x="398462" y="5992813"/>
            <a:ext cx="83105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5" name="Rectangle 173"/>
          <p:cNvSpPr>
            <a:spLocks noChangeArrowheads="1"/>
          </p:cNvSpPr>
          <p:nvPr/>
        </p:nvSpPr>
        <p:spPr bwMode="auto">
          <a:xfrm>
            <a:off x="5329238" y="1046163"/>
            <a:ext cx="9032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Involved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7" name="Rectangle 175"/>
          <p:cNvSpPr>
            <a:spLocks noChangeArrowheads="1"/>
          </p:cNvSpPr>
          <p:nvPr/>
        </p:nvSpPr>
        <p:spPr bwMode="auto">
          <a:xfrm>
            <a:off x="6734175" y="1046163"/>
            <a:ext cx="61595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5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Start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0" y="964667"/>
            <a:ext cx="8816146" cy="396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4802967"/>
            <a:ext cx="3102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Launch Vibration-Study: Z-Axis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-6349" y="5137389"/>
                <a:ext cx="270668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Maximum Deformation:</a:t>
                </a:r>
              </a:p>
              <a:p>
                <a:r>
                  <a:rPr lang="en-US" sz="1600"/>
                  <a:t>Rib 1: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0.0035 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sz="1600"/>
              </a:p>
              <a:p>
                <a:endParaRPr lang="en-US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49" y="5137389"/>
                <a:ext cx="2706687" cy="861774"/>
              </a:xfrm>
              <a:prstGeom prst="rect">
                <a:avLst/>
              </a:prstGeom>
              <a:blipFill>
                <a:blip r:embed="rId3"/>
                <a:stretch>
                  <a:fillRect l="-1351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780882" y="5700425"/>
            <a:ext cx="5004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[DIETR-0320] Launch Vibration Test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39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Mass Budget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E1623-F343-4DCC-8165-2CB5E1CCE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" y="1162050"/>
            <a:ext cx="9144000" cy="2911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661F8C-F607-4ACF-93A8-CBF33F883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" y="3933925"/>
            <a:ext cx="9144000" cy="283469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99FF"/>
                </a:solidFill>
              </a:rPr>
              <a:t>Thermal Analysis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49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5175F5-0A55-48F9-BDF0-3DEA8EA35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96762" y="1881824"/>
            <a:ext cx="2759822" cy="3100702"/>
          </a:xfrm>
          <a:prstGeom prst="rect">
            <a:avLst/>
          </a:prstGeom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Spacecraft Summary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10247" name="Text Box 8"/>
          <p:cNvSpPr txBox="1">
            <a:spLocks noChangeArrowheads="1"/>
          </p:cNvSpPr>
          <p:nvPr/>
        </p:nvSpPr>
        <p:spPr bwMode="auto">
          <a:xfrm>
            <a:off x="7095286" y="3014196"/>
            <a:ext cx="1676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75000"/>
              </a:lnSpc>
              <a:spcBef>
                <a:spcPct val="4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CA" altLang="en-US" sz="1200"/>
              <a:t>Nadir over Kingston</a:t>
            </a:r>
          </a:p>
        </p:txBody>
      </p:sp>
      <p:sp>
        <p:nvSpPr>
          <p:cNvPr id="10249" name="Line 10"/>
          <p:cNvSpPr>
            <a:spLocks noChangeShapeType="1"/>
          </p:cNvSpPr>
          <p:nvPr/>
        </p:nvSpPr>
        <p:spPr bwMode="auto">
          <a:xfrm flipH="1">
            <a:off x="5393615" y="3265475"/>
            <a:ext cx="521025" cy="1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251" name="Text Box 12"/>
          <p:cNvSpPr txBox="1">
            <a:spLocks noChangeArrowheads="1"/>
          </p:cNvSpPr>
          <p:nvPr/>
        </p:nvSpPr>
        <p:spPr bwMode="auto">
          <a:xfrm>
            <a:off x="5859463" y="1992522"/>
            <a:ext cx="11112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75000"/>
              </a:lnSpc>
              <a:spcBef>
                <a:spcPct val="4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CA" altLang="en-US" sz="1200"/>
              <a:t>Spectral Slot</a:t>
            </a:r>
          </a:p>
        </p:txBody>
      </p:sp>
      <p:sp>
        <p:nvSpPr>
          <p:cNvPr id="10252" name="Line 13"/>
          <p:cNvSpPr>
            <a:spLocks noChangeShapeType="1"/>
          </p:cNvSpPr>
          <p:nvPr/>
        </p:nvSpPr>
        <p:spPr bwMode="auto">
          <a:xfrm flipH="1">
            <a:off x="5407022" y="2232940"/>
            <a:ext cx="604841" cy="3365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253" name="Text Box 14"/>
          <p:cNvSpPr txBox="1">
            <a:spLocks noChangeArrowheads="1"/>
          </p:cNvSpPr>
          <p:nvPr/>
        </p:nvSpPr>
        <p:spPr bwMode="auto">
          <a:xfrm>
            <a:off x="1997464" y="3423082"/>
            <a:ext cx="9334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75000"/>
              </a:lnSpc>
              <a:spcBef>
                <a:spcPct val="4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buFontTx/>
              <a:buNone/>
            </a:pPr>
            <a:r>
              <a:rPr lang="en-CA" altLang="en-US" sz="1200"/>
              <a:t>Solar cells</a:t>
            </a:r>
          </a:p>
        </p:txBody>
      </p:sp>
      <p:sp>
        <p:nvSpPr>
          <p:cNvPr id="10256" name="Line 15"/>
          <p:cNvSpPr>
            <a:spLocks noChangeShapeType="1"/>
          </p:cNvSpPr>
          <p:nvPr/>
        </p:nvSpPr>
        <p:spPr bwMode="auto">
          <a:xfrm flipH="1" flipV="1">
            <a:off x="1971050" y="2289524"/>
            <a:ext cx="293057" cy="300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257" name="Line 16"/>
          <p:cNvSpPr>
            <a:spLocks noChangeShapeType="1"/>
          </p:cNvSpPr>
          <p:nvPr/>
        </p:nvSpPr>
        <p:spPr bwMode="auto">
          <a:xfrm flipV="1">
            <a:off x="2278421" y="1849179"/>
            <a:ext cx="9525" cy="47141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258" name="Line 17"/>
          <p:cNvSpPr>
            <a:spLocks noChangeShapeType="1"/>
          </p:cNvSpPr>
          <p:nvPr/>
        </p:nvSpPr>
        <p:spPr bwMode="auto">
          <a:xfrm flipV="1">
            <a:off x="2287946" y="2219492"/>
            <a:ext cx="432204" cy="1000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0260" name="Text Box 14"/>
          <p:cNvSpPr txBox="1">
            <a:spLocks noChangeArrowheads="1"/>
          </p:cNvSpPr>
          <p:nvPr/>
        </p:nvSpPr>
        <p:spPr bwMode="auto">
          <a:xfrm>
            <a:off x="1644391" y="2293300"/>
            <a:ext cx="4254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75000"/>
              </a:lnSpc>
              <a:spcBef>
                <a:spcPct val="4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buFontTx/>
              <a:buNone/>
            </a:pPr>
            <a:r>
              <a:rPr lang="en-CA" altLang="en-US" sz="1200"/>
              <a:t>X</a:t>
            </a:r>
            <a:r>
              <a:rPr lang="en-CA" altLang="en-US" sz="1200" baseline="30000"/>
              <a:t>+</a:t>
            </a:r>
          </a:p>
        </p:txBody>
      </p:sp>
      <p:sp>
        <p:nvSpPr>
          <p:cNvPr id="10261" name="Text Box 14"/>
          <p:cNvSpPr txBox="1">
            <a:spLocks noChangeArrowheads="1"/>
          </p:cNvSpPr>
          <p:nvPr/>
        </p:nvSpPr>
        <p:spPr bwMode="auto">
          <a:xfrm>
            <a:off x="2039617" y="1604011"/>
            <a:ext cx="425450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75000"/>
              </a:lnSpc>
              <a:spcBef>
                <a:spcPct val="4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buFontTx/>
              <a:buNone/>
            </a:pPr>
            <a:r>
              <a:rPr lang="en-CA" altLang="en-US" sz="1200"/>
              <a:t>Z</a:t>
            </a:r>
            <a:r>
              <a:rPr lang="en-CA" altLang="en-US" sz="1200" baseline="30000"/>
              <a:t>+</a:t>
            </a:r>
          </a:p>
        </p:txBody>
      </p:sp>
      <p:sp>
        <p:nvSpPr>
          <p:cNvPr id="10262" name="Text Box 14"/>
          <p:cNvSpPr txBox="1">
            <a:spLocks noChangeArrowheads="1"/>
          </p:cNvSpPr>
          <p:nvPr/>
        </p:nvSpPr>
        <p:spPr bwMode="auto">
          <a:xfrm>
            <a:off x="2465067" y="1946775"/>
            <a:ext cx="425450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75000"/>
              </a:lnSpc>
              <a:spcBef>
                <a:spcPct val="4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buFontTx/>
              <a:buNone/>
            </a:pPr>
            <a:r>
              <a:rPr lang="en-CA" altLang="en-US" sz="1200"/>
              <a:t>Y</a:t>
            </a:r>
            <a:r>
              <a:rPr lang="en-CA" altLang="en-US" sz="1200" baseline="30000"/>
              <a:t>+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4843C-4779-4292-A8F8-097EE3A5C0F8}"/>
              </a:ext>
            </a:extLst>
          </p:cNvPr>
          <p:cNvCxnSpPr>
            <a:cxnSpLocks/>
          </p:cNvCxnSpPr>
          <p:nvPr/>
        </p:nvCxnSpPr>
        <p:spPr>
          <a:xfrm flipV="1">
            <a:off x="2958170" y="3157537"/>
            <a:ext cx="1142566" cy="274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14">
            <a:extLst>
              <a:ext uri="{FF2B5EF4-FFF2-40B4-BE49-F238E27FC236}">
                <a16:creationId xmlns:a16="http://schemas.microsoft.com/office/drawing/2014/main" id="{7FE8D003-A4A1-465C-84C5-DD6232A5D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720" y="4478877"/>
            <a:ext cx="9334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75000"/>
              </a:lnSpc>
              <a:spcBef>
                <a:spcPct val="4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buFontTx/>
              <a:buNone/>
            </a:pPr>
            <a:r>
              <a:rPr lang="en-CA" altLang="en-US" sz="1200"/>
              <a:t>Antennas</a:t>
            </a:r>
          </a:p>
        </p:txBody>
      </p:sp>
      <p:sp>
        <p:nvSpPr>
          <p:cNvPr id="10255" name="Line 17"/>
          <p:cNvSpPr>
            <a:spLocks noChangeShapeType="1"/>
          </p:cNvSpPr>
          <p:nvPr/>
        </p:nvSpPr>
        <p:spPr bwMode="auto">
          <a:xfrm flipV="1">
            <a:off x="3027684" y="4028104"/>
            <a:ext cx="645704" cy="45077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7E31CF-C112-4CD5-8FCB-189342185A00}"/>
              </a:ext>
            </a:extLst>
          </p:cNvPr>
          <p:cNvCxnSpPr>
            <a:cxnSpLocks/>
          </p:cNvCxnSpPr>
          <p:nvPr/>
        </p:nvCxnSpPr>
        <p:spPr>
          <a:xfrm>
            <a:off x="7746274" y="3350519"/>
            <a:ext cx="0" cy="677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8">
            <a:extLst>
              <a:ext uri="{FF2B5EF4-FFF2-40B4-BE49-F238E27FC236}">
                <a16:creationId xmlns:a16="http://schemas.microsoft.com/office/drawing/2014/main" id="{CD0B5BF6-412A-480D-B614-E00F4386F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3228282"/>
            <a:ext cx="16764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4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75000"/>
              </a:lnSpc>
              <a:spcBef>
                <a:spcPct val="4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CA" altLang="en-US" sz="1200"/>
              <a:t>LEDs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7B9B-D059-41C5-AABB-3FCC2FB9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Thermal Analysis</a:t>
            </a:r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00C26C-2825-4AC7-9FCD-71BC652A0EE1}"/>
              </a:ext>
            </a:extLst>
          </p:cNvPr>
          <p:cNvGrpSpPr/>
          <p:nvPr/>
        </p:nvGrpSpPr>
        <p:grpSpPr>
          <a:xfrm>
            <a:off x="2109292" y="969963"/>
            <a:ext cx="5172888" cy="2305598"/>
            <a:chOff x="2148480" y="1333906"/>
            <a:chExt cx="5172888" cy="23055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FDA0104-647D-4714-8A03-0C721F3C8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480" y="1608818"/>
              <a:ext cx="4829578" cy="20306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0345B8-F3ED-480C-AF97-3C3DC3FF1E36}"/>
                    </a:ext>
                  </a:extLst>
                </p:cNvPr>
                <p:cNvSpPr txBox="1"/>
                <p:nvPr/>
              </p:nvSpPr>
              <p:spPr>
                <a:xfrm>
                  <a:off x="3644537" y="2624161"/>
                  <a:ext cx="4808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CA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0345B8-F3ED-480C-AF97-3C3DC3FF1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4537" y="2624161"/>
                  <a:ext cx="48083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1392" b="-2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2AA40D-0B09-468E-B2C1-44106CC7E7A6}"/>
                </a:ext>
              </a:extLst>
            </p:cNvPr>
            <p:cNvSpPr txBox="1"/>
            <p:nvPr/>
          </p:nvSpPr>
          <p:spPr>
            <a:xfrm>
              <a:off x="6115910" y="1333906"/>
              <a:ext cx="120545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CA"/>
                <a:t>Direct Solar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FE64A60-C002-4C75-BC56-954DD15E2BF0}"/>
                </a:ext>
              </a:extLst>
            </p:cNvPr>
            <p:cNvCxnSpPr/>
            <p:nvPr/>
          </p:nvCxnSpPr>
          <p:spPr>
            <a:xfrm flipH="1">
              <a:off x="4820194" y="1608818"/>
              <a:ext cx="1463040" cy="7555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6F6F24-D5F6-405C-866F-ADF38FFE7320}"/>
                </a:ext>
              </a:extLst>
            </p:cNvPr>
            <p:cNvSpPr txBox="1"/>
            <p:nvPr/>
          </p:nvSpPr>
          <p:spPr>
            <a:xfrm>
              <a:off x="6182938" y="3257843"/>
              <a:ext cx="71814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CA"/>
                <a:t>Albedo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A160381-EFF1-4DD5-8EB9-6B9EC1150F57}"/>
                </a:ext>
              </a:extLst>
            </p:cNvPr>
            <p:cNvCxnSpPr/>
            <p:nvPr/>
          </p:nvCxnSpPr>
          <p:spPr>
            <a:xfrm flipH="1">
              <a:off x="5982789" y="1608818"/>
              <a:ext cx="564195" cy="1787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DE41BCE-5602-429A-BA4D-093CE2A856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63887" y="2901161"/>
              <a:ext cx="1018902" cy="4951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51CF02-DFC4-4CD8-A7D6-F76F65887F5A}"/>
                </a:ext>
              </a:extLst>
            </p:cNvPr>
            <p:cNvSpPr txBox="1"/>
            <p:nvPr/>
          </p:nvSpPr>
          <p:spPr>
            <a:xfrm>
              <a:off x="2169424" y="2087378"/>
              <a:ext cx="84638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CA">
                  <a:solidFill>
                    <a:schemeClr val="bg1"/>
                  </a:solidFill>
                </a:rPr>
                <a:t>Earth IR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BC0259C-DD8D-4CF1-BF50-A254D2BF0D3C}"/>
                </a:ext>
              </a:extLst>
            </p:cNvPr>
            <p:cNvCxnSpPr/>
            <p:nvPr/>
          </p:nvCxnSpPr>
          <p:spPr>
            <a:xfrm>
              <a:off x="2479847" y="2364377"/>
              <a:ext cx="472359" cy="259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DB870E1-24FB-4998-909E-9D0CE739F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30576"/>
              </p:ext>
            </p:extLst>
          </p:nvPr>
        </p:nvGraphicFramePr>
        <p:xfrm>
          <a:off x="1384652" y="3510960"/>
          <a:ext cx="6278858" cy="2209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39429">
                  <a:extLst>
                    <a:ext uri="{9D8B030D-6E8A-4147-A177-3AD203B41FA5}">
                      <a16:colId xmlns:a16="http://schemas.microsoft.com/office/drawing/2014/main" val="4037588840"/>
                    </a:ext>
                  </a:extLst>
                </a:gridCol>
                <a:gridCol w="3139429">
                  <a:extLst>
                    <a:ext uri="{9D8B030D-6E8A-4147-A177-3AD203B41FA5}">
                      <a16:colId xmlns:a16="http://schemas.microsoft.com/office/drawing/2014/main" val="1978328839"/>
                    </a:ext>
                  </a:extLst>
                </a:gridCol>
              </a:tblGrid>
              <a:tr h="242624">
                <a:tc>
                  <a:txBody>
                    <a:bodyPr/>
                    <a:lstStyle/>
                    <a:p>
                      <a:r>
                        <a:rPr lang="en-CA"/>
                        <a:t>Internal 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Sinks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857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Batteries/EPS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Primary/Secondary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620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CDH/Transceiver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Radiation to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24108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CA"/>
                        <a:t>Spectrometer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0444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CA"/>
                        <a:t>Tungsten Halogen Bulbs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85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Panel LEDs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33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329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BD290-E25B-4C18-AB38-B43D4C70A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Thermal Analysis: Set-Up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DBC383-812C-497E-817B-CE85F234D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1" r="12965"/>
          <a:stretch/>
        </p:blipFill>
        <p:spPr>
          <a:xfrm>
            <a:off x="2819377" y="1260585"/>
            <a:ext cx="3487783" cy="42392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B607D0-4981-4D5B-AEF3-BF1F2EAE4BB2}"/>
              </a:ext>
            </a:extLst>
          </p:cNvPr>
          <p:cNvSpPr txBox="1"/>
          <p:nvPr/>
        </p:nvSpPr>
        <p:spPr>
          <a:xfrm>
            <a:off x="840376" y="1603271"/>
            <a:ext cx="199861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/>
              <a:t>Spectrometer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DCF27-6BC1-448C-8120-9DBD41A427FF}"/>
              </a:ext>
            </a:extLst>
          </p:cNvPr>
          <p:cNvSpPr txBox="1"/>
          <p:nvPr/>
        </p:nvSpPr>
        <p:spPr>
          <a:xfrm>
            <a:off x="6820988" y="2547258"/>
            <a:ext cx="1998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10 W Halogen Bulbs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60DCE-403E-433B-A5E2-146D77782705}"/>
              </a:ext>
            </a:extLst>
          </p:cNvPr>
          <p:cNvSpPr txBox="1"/>
          <p:nvPr/>
        </p:nvSpPr>
        <p:spPr>
          <a:xfrm>
            <a:off x="1199604" y="3551536"/>
            <a:ext cx="199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4EE62-2B5D-4009-A811-2907DF96357A}"/>
              </a:ext>
            </a:extLst>
          </p:cNvPr>
          <p:cNvSpPr txBox="1"/>
          <p:nvPr/>
        </p:nvSpPr>
        <p:spPr>
          <a:xfrm>
            <a:off x="6820988" y="1546088"/>
            <a:ext cx="199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Lens Trio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D95C8-A6F1-405D-AF30-FF091A193279}"/>
              </a:ext>
            </a:extLst>
          </p:cNvPr>
          <p:cNvSpPr txBox="1"/>
          <p:nvPr/>
        </p:nvSpPr>
        <p:spPr>
          <a:xfrm>
            <a:off x="6688183" y="4095822"/>
            <a:ext cx="199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OBC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D2267-4E8B-4641-A451-793003E86CB4}"/>
              </a:ext>
            </a:extLst>
          </p:cNvPr>
          <p:cNvSpPr txBox="1"/>
          <p:nvPr/>
        </p:nvSpPr>
        <p:spPr>
          <a:xfrm>
            <a:off x="1010182" y="5018931"/>
            <a:ext cx="199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Transceiver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92D836-B9EC-4E40-A264-A8395724AA32}"/>
              </a:ext>
            </a:extLst>
          </p:cNvPr>
          <p:cNvCxnSpPr>
            <a:cxnSpLocks/>
          </p:cNvCxnSpPr>
          <p:nvPr/>
        </p:nvCxnSpPr>
        <p:spPr>
          <a:xfrm>
            <a:off x="2429691" y="1915420"/>
            <a:ext cx="1084218" cy="69049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FA4B4-F0B9-4426-9BA2-CADAA0722F52}"/>
              </a:ext>
            </a:extLst>
          </p:cNvPr>
          <p:cNvCxnSpPr>
            <a:cxnSpLocks/>
          </p:cNvCxnSpPr>
          <p:nvPr/>
        </p:nvCxnSpPr>
        <p:spPr>
          <a:xfrm>
            <a:off x="4817994" y="2832998"/>
            <a:ext cx="1969261" cy="2074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FA5BBC-DC66-495B-BA9B-33BD7C36634C}"/>
              </a:ext>
            </a:extLst>
          </p:cNvPr>
          <p:cNvCxnSpPr>
            <a:cxnSpLocks/>
          </p:cNvCxnSpPr>
          <p:nvPr/>
        </p:nvCxnSpPr>
        <p:spPr>
          <a:xfrm>
            <a:off x="1811942" y="3774663"/>
            <a:ext cx="1623565" cy="32115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037686-8004-46A5-BE88-C6D603CEAFD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817994" y="1730754"/>
            <a:ext cx="2002994" cy="52991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8A03B2-7E04-49B5-B412-7AAA05C2C604}"/>
              </a:ext>
            </a:extLst>
          </p:cNvPr>
          <p:cNvCxnSpPr>
            <a:cxnSpLocks/>
          </p:cNvCxnSpPr>
          <p:nvPr/>
        </p:nvCxnSpPr>
        <p:spPr>
          <a:xfrm flipV="1">
            <a:off x="2464817" y="4866493"/>
            <a:ext cx="1201492" cy="32739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DF02D7C-97B9-45EA-961C-0816319AA1BA}"/>
              </a:ext>
            </a:extLst>
          </p:cNvPr>
          <p:cNvCxnSpPr>
            <a:stCxn id="10" idx="1"/>
          </p:cNvCxnSpPr>
          <p:nvPr/>
        </p:nvCxnSpPr>
        <p:spPr>
          <a:xfrm flipH="1">
            <a:off x="4467497" y="4280488"/>
            <a:ext cx="2220686" cy="178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95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8858-DCAC-4D78-8A49-C074654F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Thermal Analysis: Set-Up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A434-F175-4D52-A5CE-4E9511841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87900"/>
          </a:xfrm>
        </p:spPr>
        <p:txBody>
          <a:bodyPr/>
          <a:lstStyle/>
          <a:p>
            <a:r>
              <a:rPr lang="en-CA"/>
              <a:t>Conduction and radiation (Monte Carlo Ray-Tracing)</a:t>
            </a:r>
          </a:p>
          <a:p>
            <a:r>
              <a:rPr lang="en-CA"/>
              <a:t>Tetrahedron mesh</a:t>
            </a:r>
          </a:p>
          <a:p>
            <a:r>
              <a:rPr lang="en-CA"/>
              <a:t>Can simulate any beta angle, solar flux, Earth IR, etc.</a:t>
            </a:r>
          </a:p>
          <a:p>
            <a:r>
              <a:rPr lang="en-CA"/>
              <a:t>Conduction and radiation contacts between internal components inner secondary structure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6BC488-64E4-42CD-B3C8-A574BEEF1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14325"/>
              </p:ext>
            </p:extLst>
          </p:nvPr>
        </p:nvGraphicFramePr>
        <p:xfrm>
          <a:off x="1437836" y="3924300"/>
          <a:ext cx="6096000" cy="1483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71722599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40501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+mn-lt"/>
                        </a:rPr>
                        <a:t>EPS/Batteries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>
                          <a:latin typeface="+mn-lt"/>
                        </a:rPr>
                        <a:t>-40°C / +85°C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88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+mn-lt"/>
                        </a:rPr>
                        <a:t>Spectrometer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+mn-lt"/>
                        </a:rPr>
                        <a:t>0°C / 50°C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85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+mn-lt"/>
                        </a:rPr>
                        <a:t>OBC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+mn-lt"/>
                        </a:rPr>
                        <a:t>-20°C / 70°C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26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>
                          <a:latin typeface="+mn-lt"/>
                        </a:rPr>
                        <a:t>Transceiver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>
                          <a:latin typeface="+mn-lt"/>
                        </a:rPr>
                        <a:t>-40°C / +85°C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38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735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2B14-6D67-411B-A5C6-D5683C52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Thermal Analysis: Case Study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65E28D-6DCE-4784-B99C-60C5F6758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405848"/>
              </p:ext>
            </p:extLst>
          </p:nvPr>
        </p:nvGraphicFramePr>
        <p:xfrm>
          <a:off x="925263" y="1488440"/>
          <a:ext cx="7276011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7354">
                  <a:extLst>
                    <a:ext uri="{9D8B030D-6E8A-4147-A177-3AD203B41FA5}">
                      <a16:colId xmlns:a16="http://schemas.microsoft.com/office/drawing/2014/main" val="3640441997"/>
                    </a:ext>
                  </a:extLst>
                </a:gridCol>
                <a:gridCol w="1867812">
                  <a:extLst>
                    <a:ext uri="{9D8B030D-6E8A-4147-A177-3AD203B41FA5}">
                      <a16:colId xmlns:a16="http://schemas.microsoft.com/office/drawing/2014/main" val="2694003833"/>
                    </a:ext>
                  </a:extLst>
                </a:gridCol>
                <a:gridCol w="1681842">
                  <a:extLst>
                    <a:ext uri="{9D8B030D-6E8A-4147-A177-3AD203B41FA5}">
                      <a16:colId xmlns:a16="http://schemas.microsoft.com/office/drawing/2014/main" val="2578471204"/>
                    </a:ext>
                  </a:extLst>
                </a:gridCol>
                <a:gridCol w="1819003">
                  <a:extLst>
                    <a:ext uri="{9D8B030D-6E8A-4147-A177-3AD203B41FA5}">
                      <a16:colId xmlns:a16="http://schemas.microsoft.com/office/drawing/2014/main" val="124040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Payload 1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Hot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Cold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86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Sun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 W/m</a:t>
                      </a:r>
                      <a:r>
                        <a:rPr lang="en-CA">
                          <a:latin typeface="Calibri" panose="020F0502020204030204" pitchFamily="34" charset="0"/>
                        </a:rPr>
                        <a:t>²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1428 W/m</a:t>
                      </a:r>
                      <a:r>
                        <a:rPr lang="en-CA">
                          <a:latin typeface="Calibri" panose="020F0502020204030204" pitchFamily="34" charset="0"/>
                        </a:rPr>
                        <a:t>²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 W/m</a:t>
                      </a:r>
                      <a:r>
                        <a:rPr lang="en-CA">
                          <a:latin typeface="Calibri" panose="020F0502020204030204" pitchFamily="34" charset="0"/>
                        </a:rPr>
                        <a:t>²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78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Albedo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3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Earth 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150 W/m</a:t>
                      </a:r>
                      <a:r>
                        <a:rPr lang="en-CA">
                          <a:latin typeface="Calibri" panose="020F0502020204030204" pitchFamily="34" charset="0"/>
                        </a:rPr>
                        <a:t>²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350 W/m</a:t>
                      </a:r>
                      <a:r>
                        <a:rPr lang="en-CA">
                          <a:latin typeface="Calibri" panose="020F0502020204030204" pitchFamily="34" charset="0"/>
                        </a:rPr>
                        <a:t>²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150 W/m</a:t>
                      </a:r>
                      <a:r>
                        <a:rPr lang="en-CA">
                          <a:latin typeface="Calibri" panose="020F0502020204030204" pitchFamily="34" charset="0"/>
                        </a:rPr>
                        <a:t>²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9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Beta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</a:t>
                      </a:r>
                      <a:r>
                        <a:rPr lang="en-CA">
                          <a:latin typeface="Calibri" panose="020F0502020204030204" pitchFamily="34" charset="0"/>
                        </a:rPr>
                        <a:t>°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9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TS-7600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0.5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1.2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0.25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99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0.16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0.16 </a:t>
                      </a:r>
                      <a:r>
                        <a:rPr lang="en-CA" err="1"/>
                        <a:t>mW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0.16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2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Transceiver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0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2.805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436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Spectrometre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3.75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10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Halogen Bulbs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10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 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99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532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B831-7CA1-4B33-8655-C16B1063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Thermal Analysis: Steady-State Payload 1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4A98A-604D-40E0-B665-4CC7B551B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188" y="1243301"/>
            <a:ext cx="6234672" cy="451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4730BE-E01A-4251-933A-FE166233AEAA}"/>
                  </a:ext>
                </a:extLst>
              </p:cNvPr>
              <p:cNvSpPr txBox="1"/>
              <p:nvPr/>
            </p:nvSpPr>
            <p:spPr>
              <a:xfrm>
                <a:off x="766727" y="2168991"/>
                <a:ext cx="145546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𝑠𝑝𝑒𝑐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=280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4730BE-E01A-4251-933A-FE166233A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27" y="2168991"/>
                <a:ext cx="1455463" cy="298415"/>
              </a:xfrm>
              <a:prstGeom prst="rect">
                <a:avLst/>
              </a:prstGeom>
              <a:blipFill>
                <a:blip r:embed="rId3"/>
                <a:stretch>
                  <a:fillRect l="-3347" r="-251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0DF0DF-C7F2-448F-8BB8-9C26D856CEAD}"/>
                  </a:ext>
                </a:extLst>
              </p:cNvPr>
              <p:cNvSpPr txBox="1"/>
              <p:nvPr/>
            </p:nvSpPr>
            <p:spPr>
              <a:xfrm>
                <a:off x="770446" y="3941369"/>
                <a:ext cx="14517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𝑏𝑎𝑡𝑡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=269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0DF0DF-C7F2-448F-8BB8-9C26D856C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46" y="3941369"/>
                <a:ext cx="1451744" cy="276999"/>
              </a:xfrm>
              <a:prstGeom prst="rect">
                <a:avLst/>
              </a:prstGeom>
              <a:blipFill>
                <a:blip r:embed="rId4"/>
                <a:stretch>
                  <a:fillRect l="-2929" r="-25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9152C-485A-4AFA-B957-9EF6263927ED}"/>
                  </a:ext>
                </a:extLst>
              </p:cNvPr>
              <p:cNvSpPr txBox="1"/>
              <p:nvPr/>
            </p:nvSpPr>
            <p:spPr>
              <a:xfrm>
                <a:off x="701966" y="278299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=245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F9152C-485A-4AFA-B957-9EF626392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66" y="2782995"/>
                <a:ext cx="1556516" cy="276999"/>
              </a:xfrm>
              <a:prstGeom prst="rect">
                <a:avLst/>
              </a:prstGeom>
              <a:blipFill>
                <a:blip r:embed="rId5"/>
                <a:stretch>
                  <a:fillRect l="-2745" r="-3137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3C10D8-22EF-4696-B080-01D4AEB92621}"/>
                  </a:ext>
                </a:extLst>
              </p:cNvPr>
              <p:cNvSpPr txBox="1"/>
              <p:nvPr/>
            </p:nvSpPr>
            <p:spPr>
              <a:xfrm>
                <a:off x="763329" y="3362182"/>
                <a:ext cx="1433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𝑂𝐵𝐶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=284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3C10D8-22EF-4696-B080-01D4AEB92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29" y="3362182"/>
                <a:ext cx="1433790" cy="276999"/>
              </a:xfrm>
              <a:prstGeom prst="rect">
                <a:avLst/>
              </a:prstGeom>
              <a:blipFill>
                <a:blip r:embed="rId6"/>
                <a:stretch>
                  <a:fillRect l="-2979" r="-340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5A98982-A390-4006-BBDC-0A5D11E97E52}"/>
              </a:ext>
            </a:extLst>
          </p:cNvPr>
          <p:cNvSpPr/>
          <p:nvPr/>
        </p:nvSpPr>
        <p:spPr>
          <a:xfrm>
            <a:off x="763329" y="3941369"/>
            <a:ext cx="1495153" cy="392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64919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7224-4CD4-41F7-ABDE-F2C2329CF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Thermal Analysis: Steady-State Hot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CE68A0-9CCA-4C29-AF51-BF8894A08634}"/>
                  </a:ext>
                </a:extLst>
              </p:cNvPr>
              <p:cNvSpPr txBox="1"/>
              <p:nvPr/>
            </p:nvSpPr>
            <p:spPr>
              <a:xfrm>
                <a:off x="6893757" y="2242601"/>
                <a:ext cx="145546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𝑠𝑝𝑒𝑐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336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CE68A0-9CCA-4C29-AF51-BF8894A08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57" y="2242601"/>
                <a:ext cx="1455463" cy="298415"/>
              </a:xfrm>
              <a:prstGeom prst="rect">
                <a:avLst/>
              </a:prstGeom>
              <a:blipFill>
                <a:blip r:embed="rId2"/>
                <a:stretch>
                  <a:fillRect l="-3347" r="-251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9639EB-51E7-48B7-90C9-7DC786A15597}"/>
                  </a:ext>
                </a:extLst>
              </p:cNvPr>
              <p:cNvSpPr txBox="1"/>
              <p:nvPr/>
            </p:nvSpPr>
            <p:spPr>
              <a:xfrm>
                <a:off x="6893757" y="2890493"/>
                <a:ext cx="14517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𝑏𝑎𝑡𝑡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329 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9639EB-51E7-48B7-90C9-7DC786A15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757" y="2890493"/>
                <a:ext cx="1451744" cy="276999"/>
              </a:xfrm>
              <a:prstGeom prst="rect">
                <a:avLst/>
              </a:prstGeom>
              <a:blipFill>
                <a:blip r:embed="rId3"/>
                <a:stretch>
                  <a:fillRect l="-3361" r="-2521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2B550A-ABF7-4773-9DCC-495C4F2C08B3}"/>
                  </a:ext>
                </a:extLst>
              </p:cNvPr>
              <p:cNvSpPr txBox="1"/>
              <p:nvPr/>
            </p:nvSpPr>
            <p:spPr>
              <a:xfrm>
                <a:off x="6905436" y="3557322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358 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2B550A-ABF7-4773-9DCC-495C4F2C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436" y="3557322"/>
                <a:ext cx="1556516" cy="276999"/>
              </a:xfrm>
              <a:prstGeom prst="rect">
                <a:avLst/>
              </a:prstGeom>
              <a:blipFill>
                <a:blip r:embed="rId4"/>
                <a:stretch>
                  <a:fillRect l="-3137" r="-274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855B0E-3276-4DB0-A066-57DD0148A8B7}"/>
                  </a:ext>
                </a:extLst>
              </p:cNvPr>
              <p:cNvSpPr txBox="1"/>
              <p:nvPr/>
            </p:nvSpPr>
            <p:spPr>
              <a:xfrm>
                <a:off x="6966799" y="4234860"/>
                <a:ext cx="1213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𝑂𝐵𝐶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327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855B0E-3276-4DB0-A066-57DD0148A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799" y="4234860"/>
                <a:ext cx="1213602" cy="276999"/>
              </a:xfrm>
              <a:prstGeom prst="rect">
                <a:avLst/>
              </a:prstGeom>
              <a:blipFill>
                <a:blip r:embed="rId5"/>
                <a:stretch>
                  <a:fillRect l="-4020" r="-351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6DE1389-AE99-44EA-8BF3-18689789A3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1150981"/>
            <a:ext cx="6373114" cy="45821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114B6C-F7C0-4667-A5EE-04A8D3CF3BC1}"/>
              </a:ext>
            </a:extLst>
          </p:cNvPr>
          <p:cNvSpPr/>
          <p:nvPr/>
        </p:nvSpPr>
        <p:spPr>
          <a:xfrm>
            <a:off x="6893757" y="3557322"/>
            <a:ext cx="1568195" cy="387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42530D-4E76-4BAE-997D-E046063A4814}"/>
              </a:ext>
            </a:extLst>
          </p:cNvPr>
          <p:cNvSpPr/>
          <p:nvPr/>
        </p:nvSpPr>
        <p:spPr>
          <a:xfrm>
            <a:off x="6851520" y="2212955"/>
            <a:ext cx="1568195" cy="387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6228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BD88-6F81-40A6-A7F8-B5686C6A9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Thermal Analysis: Steady-State Cold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1A94D-6EA5-4E50-BFD6-C56CBCDDEF68}"/>
                  </a:ext>
                </a:extLst>
              </p:cNvPr>
              <p:cNvSpPr txBox="1"/>
              <p:nvPr/>
            </p:nvSpPr>
            <p:spPr>
              <a:xfrm>
                <a:off x="977361" y="2019367"/>
                <a:ext cx="1455463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𝑠𝑝𝑒𝑐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=208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91A94D-6EA5-4E50-BFD6-C56CBCDDE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61" y="2019367"/>
                <a:ext cx="1455463" cy="298415"/>
              </a:xfrm>
              <a:prstGeom prst="rect">
                <a:avLst/>
              </a:prstGeom>
              <a:blipFill>
                <a:blip r:embed="rId3"/>
                <a:stretch>
                  <a:fillRect l="-2929" r="-2929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0B6426-3BEB-4C9B-B645-D27E98A7E126}"/>
                  </a:ext>
                </a:extLst>
              </p:cNvPr>
              <p:cNvSpPr txBox="1"/>
              <p:nvPr/>
            </p:nvSpPr>
            <p:spPr>
              <a:xfrm>
                <a:off x="981080" y="2679963"/>
                <a:ext cx="14517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𝑏𝑎𝑡𝑡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=266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0B6426-3BEB-4C9B-B645-D27E98A7E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80" y="2679963"/>
                <a:ext cx="1451744" cy="276999"/>
              </a:xfrm>
              <a:prstGeom prst="rect">
                <a:avLst/>
              </a:prstGeom>
              <a:blipFill>
                <a:blip r:embed="rId4"/>
                <a:stretch>
                  <a:fillRect l="-3361" r="-252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644C5-D803-49AD-9605-BE947510B8F2}"/>
                  </a:ext>
                </a:extLst>
              </p:cNvPr>
              <p:cNvSpPr txBox="1"/>
              <p:nvPr/>
            </p:nvSpPr>
            <p:spPr>
              <a:xfrm>
                <a:off x="977361" y="3374442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=241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1644C5-D803-49AD-9605-BE947510B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61" y="3374442"/>
                <a:ext cx="1556516" cy="276999"/>
              </a:xfrm>
              <a:prstGeom prst="rect">
                <a:avLst/>
              </a:prstGeom>
              <a:blipFill>
                <a:blip r:embed="rId5"/>
                <a:stretch>
                  <a:fillRect l="-2734" r="-273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A676F-FBE2-4EC5-B634-ECFEC849007D}"/>
                  </a:ext>
                </a:extLst>
              </p:cNvPr>
              <p:cNvSpPr txBox="1"/>
              <p:nvPr/>
            </p:nvSpPr>
            <p:spPr>
              <a:xfrm>
                <a:off x="977361" y="4068921"/>
                <a:ext cx="14337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𝑂𝐵𝐶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=262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CA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9A676F-FBE2-4EC5-B634-ECFEC8490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361" y="4068921"/>
                <a:ext cx="1433790" cy="276999"/>
              </a:xfrm>
              <a:prstGeom prst="rect">
                <a:avLst/>
              </a:prstGeom>
              <a:blipFill>
                <a:blip r:embed="rId6"/>
                <a:stretch>
                  <a:fillRect l="-2966" r="-296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913965A-32BD-436D-B0C7-1B5FB3C72A0C}"/>
              </a:ext>
            </a:extLst>
          </p:cNvPr>
          <p:cNvSpPr/>
          <p:nvPr/>
        </p:nvSpPr>
        <p:spPr>
          <a:xfrm>
            <a:off x="788967" y="1985906"/>
            <a:ext cx="1933303" cy="376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CFFE66-B263-4756-977B-F7F44DC83979}"/>
              </a:ext>
            </a:extLst>
          </p:cNvPr>
          <p:cNvSpPr/>
          <p:nvPr/>
        </p:nvSpPr>
        <p:spPr>
          <a:xfrm>
            <a:off x="788966" y="2630089"/>
            <a:ext cx="1933303" cy="376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2E48AF-9976-42BE-8E67-55866E92E3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30" y="1273886"/>
            <a:ext cx="5858693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4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2B14-6D67-411B-A5C6-D5683C52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Thermal Analysis: Temperature Margins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65E28D-6DCE-4784-B99C-60C5F6758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74050"/>
              </p:ext>
            </p:extLst>
          </p:nvPr>
        </p:nvGraphicFramePr>
        <p:xfrm>
          <a:off x="925263" y="1514566"/>
          <a:ext cx="7276011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7354">
                  <a:extLst>
                    <a:ext uri="{9D8B030D-6E8A-4147-A177-3AD203B41FA5}">
                      <a16:colId xmlns:a16="http://schemas.microsoft.com/office/drawing/2014/main" val="3640441997"/>
                    </a:ext>
                  </a:extLst>
                </a:gridCol>
                <a:gridCol w="1867812">
                  <a:extLst>
                    <a:ext uri="{9D8B030D-6E8A-4147-A177-3AD203B41FA5}">
                      <a16:colId xmlns:a16="http://schemas.microsoft.com/office/drawing/2014/main" val="2694003833"/>
                    </a:ext>
                  </a:extLst>
                </a:gridCol>
                <a:gridCol w="1681842">
                  <a:extLst>
                    <a:ext uri="{9D8B030D-6E8A-4147-A177-3AD203B41FA5}">
                      <a16:colId xmlns:a16="http://schemas.microsoft.com/office/drawing/2014/main" val="2578471204"/>
                    </a:ext>
                  </a:extLst>
                </a:gridCol>
                <a:gridCol w="1819003">
                  <a:extLst>
                    <a:ext uri="{9D8B030D-6E8A-4147-A177-3AD203B41FA5}">
                      <a16:colId xmlns:a16="http://schemas.microsoft.com/office/drawing/2014/main" val="124040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Payload 1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Hot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Cold Case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868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err="1"/>
                        <a:t>Spectrometre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7</a:t>
                      </a:r>
                      <a:r>
                        <a:rPr lang="en-CA">
                          <a:latin typeface="+mj-lt"/>
                        </a:rPr>
                        <a:t>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>
                          <a:solidFill>
                            <a:srgbClr val="FF0000"/>
                          </a:solidFill>
                        </a:rPr>
                        <a:t>+13</a:t>
                      </a:r>
                      <a:r>
                        <a:rPr lang="en-CA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CA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>
                          <a:solidFill>
                            <a:srgbClr val="FF0000"/>
                          </a:solidFill>
                        </a:rPr>
                        <a:t>-65</a:t>
                      </a:r>
                      <a:r>
                        <a:rPr lang="en-CA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CA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783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Transceiver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12</a:t>
                      </a:r>
                      <a:r>
                        <a:rPr lang="en-CA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16</a:t>
                      </a:r>
                      <a:r>
                        <a:rPr lang="en-CA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8°C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3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>
                          <a:solidFill>
                            <a:srgbClr val="FF0000"/>
                          </a:solidFill>
                        </a:rPr>
                        <a:t>-3</a:t>
                      </a:r>
                      <a:r>
                        <a:rPr lang="en-CA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CA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29</a:t>
                      </a:r>
                      <a:r>
                        <a:rPr lang="en-CA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>
                          <a:solidFill>
                            <a:srgbClr val="FF0000"/>
                          </a:solidFill>
                        </a:rPr>
                        <a:t>-7</a:t>
                      </a:r>
                      <a:r>
                        <a:rPr lang="en-CA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CA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90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TS-7600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31</a:t>
                      </a:r>
                      <a:r>
                        <a:rPr lang="en-CA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CA" sz="1800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CA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9</a:t>
                      </a:r>
                      <a:r>
                        <a:rPr lang="en-CA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959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7D05EC1-EAA8-4E67-B9FD-3C75FEA414F0}"/>
              </a:ext>
            </a:extLst>
          </p:cNvPr>
          <p:cNvSpPr txBox="1"/>
          <p:nvPr/>
        </p:nvSpPr>
        <p:spPr>
          <a:xfrm>
            <a:off x="744583" y="3931920"/>
            <a:ext cx="7694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MLI may be required for </a:t>
            </a:r>
            <a:r>
              <a:rPr lang="en-CA" err="1"/>
              <a:t>spectrometre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5145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99FF"/>
                </a:solidFill>
              </a:rPr>
              <a:t>Power Sub-system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58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1EC90D-7E0D-4DBB-9891-B7DE585592BD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Queen’s University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Power Sub-system: Block Diagram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1011685"/>
            <a:ext cx="9153525" cy="58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2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401638"/>
            <a:ext cx="8207375" cy="568325"/>
          </a:xfrm>
        </p:spPr>
        <p:txBody>
          <a:bodyPr/>
          <a:lstStyle/>
          <a:p>
            <a:pPr eaLnBrk="1" hangingPunct="1"/>
            <a:r>
              <a:rPr lang="en-CA" altLang="en-US"/>
              <a:t>Mission Ground Track and Ground Station Access (1/2)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96245D-2F8F-405A-9BF4-CF0DE15F7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1" y="1266825"/>
            <a:ext cx="8261274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1EC90D-7E0D-4DBB-9891-B7DE585592BD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Queen’s University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13" y="-82550"/>
            <a:ext cx="9195475" cy="6877050"/>
          </a:xfrm>
          <a:prstGeom prst="rect">
            <a:avLst/>
          </a:prstGeom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Power Sub-system: Block Diagram</a:t>
            </a:r>
          </a:p>
        </p:txBody>
      </p:sp>
    </p:spTree>
    <p:extLst>
      <p:ext uri="{BB962C8B-B14F-4D97-AF65-F5344CB8AC3E}">
        <p14:creationId xmlns:p14="http://schemas.microsoft.com/office/powerpoint/2010/main" val="66498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Power Sub-system: Power Generation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1EC90D-7E0D-4DBB-9891-B7DE585592BD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Queen’s University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3F34C-C8DC-4EFD-89F4-A55E892113FD}"/>
              </a:ext>
            </a:extLst>
          </p:cNvPr>
          <p:cNvSpPr txBox="1"/>
          <p:nvPr/>
        </p:nvSpPr>
        <p:spPr>
          <a:xfrm>
            <a:off x="322882" y="3379132"/>
            <a:ext cx="2681150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sz="1350" b="1"/>
              <a:t>PV info:</a:t>
            </a:r>
          </a:p>
          <a:p>
            <a:endParaRPr lang="en-CA" sz="1350"/>
          </a:p>
          <a:p>
            <a:pPr marL="285750" indent="-285750">
              <a:buFont typeface="Arial"/>
              <a:buChar char="•"/>
            </a:pPr>
            <a:r>
              <a:rPr lang="en-CA" sz="1350"/>
              <a:t>+X,-X,+Y faces custom panel: 6X Azur cells [6S1P: 14.1V, 0.47A] (30%)</a:t>
            </a:r>
            <a:endParaRPr lang="en-CA" sz="135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CA" sz="1350"/>
              <a:t>-Y face custom panel: 4X Azur cells [4S1P: 9.4V, 0.47A] (30%)</a:t>
            </a:r>
            <a:endParaRPr lang="en-CA" sz="135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CA" sz="1350"/>
              <a:t>+Z face custom panel w. 2X Azur cells [2S1P: 4.7V, 0.47A] (30%)</a:t>
            </a:r>
            <a:endParaRPr lang="en-CA" sz="1350">
              <a:cs typeface="Arial"/>
            </a:endParaRPr>
          </a:p>
          <a:p>
            <a:endParaRPr lang="en-CA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FB0247-F369-4890-82CD-8750209C0507}"/>
              </a:ext>
            </a:extLst>
          </p:cNvPr>
          <p:cNvSpPr txBox="1"/>
          <p:nvPr/>
        </p:nvSpPr>
        <p:spPr>
          <a:xfrm>
            <a:off x="3181730" y="1012919"/>
            <a:ext cx="2763078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b="1"/>
              <a:t>Battery info:</a:t>
            </a:r>
          </a:p>
          <a:p>
            <a:endParaRPr lang="en-CA" sz="135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50"/>
              <a:t>2 li-ion 18650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50"/>
              <a:t>3.7V each or 7.4V open circuit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50"/>
              <a:t>3200mAh or 23,000 </a:t>
            </a:r>
            <a:r>
              <a:rPr lang="en-CA" sz="1350" err="1"/>
              <a:t>Wh</a:t>
            </a:r>
            <a:r>
              <a:rPr lang="en-CA" sz="1350"/>
              <a:t>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50"/>
              <a:t>Max unregulated output: 25W (at 7.4V)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50"/>
              <a:t>Max regulated output: 20W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50"/>
              <a:t>Largest DOD: 78% </a:t>
            </a:r>
          </a:p>
          <a:p>
            <a:endParaRPr lang="en-CA" sz="1350"/>
          </a:p>
          <a:p>
            <a:r>
              <a:rPr lang="en-CA" sz="1350"/>
              <a:t>-Physical Specs: 18.6(D) x 65.2(L) mm cylinder</a:t>
            </a:r>
          </a:p>
          <a:p>
            <a:r>
              <a:rPr lang="en-CA" sz="1350"/>
              <a:t>-2x this for total package size ~38(W)x19(H)x65(L)mm</a:t>
            </a:r>
          </a:p>
          <a:p>
            <a:endParaRPr lang="en-CA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1E6834-0E08-47FA-BF85-05340579CC90}"/>
              </a:ext>
            </a:extLst>
          </p:cNvPr>
          <p:cNvSpPr txBox="1"/>
          <p:nvPr/>
        </p:nvSpPr>
        <p:spPr>
          <a:xfrm>
            <a:off x="6078538" y="1012825"/>
            <a:ext cx="2652712" cy="15465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CA" sz="1350" b="1"/>
              <a:t>Orbit info:</a:t>
            </a:r>
          </a:p>
          <a:p>
            <a:endParaRPr lang="en-CA" sz="1350"/>
          </a:p>
          <a:p>
            <a:pPr marL="285750" indent="-285750">
              <a:buFont typeface="Arial"/>
              <a:buChar char="•"/>
            </a:pPr>
            <a:r>
              <a:rPr lang="en-CA" sz="1350"/>
              <a:t>LEO ISS orbit</a:t>
            </a:r>
            <a:endParaRPr lang="en-CA" sz="135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CA" sz="1350"/>
              <a:t>Orbit length (hrs): 1.54</a:t>
            </a:r>
            <a:endParaRPr lang="en-CA" sz="135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CA" sz="1350"/>
              <a:t>Sunlight hours per orbit: 0.96</a:t>
            </a:r>
            <a:endParaRPr lang="en-CA" sz="135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CA" sz="1350"/>
              <a:t>Orbit Average Power: 4.3W</a:t>
            </a:r>
            <a:endParaRPr lang="en-CA" sz="135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F92383-6AD7-49B9-9A83-91650A82AEFC}"/>
              </a:ext>
            </a:extLst>
          </p:cNvPr>
          <p:cNvSpPr txBox="1"/>
          <p:nvPr/>
        </p:nvSpPr>
        <p:spPr>
          <a:xfrm>
            <a:off x="6078538" y="2948873"/>
            <a:ext cx="26082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0" b="1"/>
              <a:t>Power Regulation:</a:t>
            </a:r>
          </a:p>
          <a:p>
            <a:endParaRPr lang="en-CA" sz="1350" b="1"/>
          </a:p>
          <a:p>
            <a:r>
              <a:rPr lang="en-CA" sz="1350"/>
              <a:t>4 regulated, OC protected buses: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50"/>
              <a:t>3.3V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50"/>
              <a:t>5V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350"/>
              <a:t>2X 2.7V-18V (configurable)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350"/>
          </a:p>
          <a:p>
            <a:r>
              <a:rPr lang="en-CA" sz="1350"/>
              <a:t>Configure to 12V for Payload1</a:t>
            </a:r>
          </a:p>
          <a:p>
            <a:endParaRPr lang="en-CA" sz="1350"/>
          </a:p>
          <a:p>
            <a:r>
              <a:rPr lang="en-CA" sz="1350"/>
              <a:t>Power distribution through PC104 connector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30" y="4551003"/>
            <a:ext cx="2463114" cy="1274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96134"/>
            <a:ext cx="2237988" cy="23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024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Power Sub-system: Power Budget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1EC90D-7E0D-4DBB-9891-B7DE585592BD}" type="slidenum"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Queen’s University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868813"/>
              </p:ext>
            </p:extLst>
          </p:nvPr>
        </p:nvGraphicFramePr>
        <p:xfrm>
          <a:off x="104503" y="977900"/>
          <a:ext cx="8917577" cy="4656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8" name="Worksheet" r:id="rId3" imgW="11080865" imgH="3314832" progId="Excel.Sheet.12">
                  <p:embed/>
                </p:oleObj>
              </mc:Choice>
              <mc:Fallback>
                <p:oleObj name="Worksheet" r:id="rId3" imgW="11080865" imgH="3314832" progId="Excel.Sheet.12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503" y="977900"/>
                        <a:ext cx="8917577" cy="46565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0392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99FF"/>
                </a:solidFill>
              </a:rPr>
              <a:t>Attitude &amp; Orbit</a:t>
            </a:r>
            <a:br>
              <a:rPr lang="en-US" altLang="en-US">
                <a:solidFill>
                  <a:srgbClr val="3399FF"/>
                </a:solidFill>
              </a:rPr>
            </a:br>
            <a:r>
              <a:rPr lang="en-US" altLang="en-US">
                <a:solidFill>
                  <a:srgbClr val="3399FF"/>
                </a:solidFill>
              </a:rPr>
              <a:t>Determination &amp; Control</a:t>
            </a:r>
            <a:br>
              <a:rPr lang="en-US" altLang="en-US">
                <a:solidFill>
                  <a:srgbClr val="3399FF"/>
                </a:solidFill>
              </a:rPr>
            </a:br>
            <a:r>
              <a:rPr lang="en-US" altLang="en-US">
                <a:solidFill>
                  <a:srgbClr val="3399FF"/>
                </a:solidFill>
              </a:rPr>
              <a:t>(AODC)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63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ADCS Papers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err="1"/>
              <a:t>Rawashdeh</a:t>
            </a:r>
            <a:r>
              <a:rPr lang="en-CA" sz="1800"/>
              <a:t> S., (2010) “</a:t>
            </a:r>
            <a:r>
              <a:rPr lang="en-CA" sz="1800" i="1"/>
              <a:t>PASSIVE ATTITUDE STABILIZATION FOR SMALL SATELLITES</a:t>
            </a:r>
            <a:r>
              <a:rPr lang="en-CA" sz="1800"/>
              <a:t>” </a:t>
            </a:r>
            <a:endParaRPr lang="en-CA" sz="1800">
              <a:cs typeface="Arial"/>
            </a:endParaRPr>
          </a:p>
          <a:p>
            <a:r>
              <a:rPr lang="en-CA" sz="1800"/>
              <a:t>B. M. Menges., C. A. </a:t>
            </a:r>
            <a:r>
              <a:rPr lang="en-CA" sz="1800" err="1"/>
              <a:t>Guadiamos</a:t>
            </a:r>
            <a:r>
              <a:rPr lang="en-CA" sz="1800"/>
              <a:t>, E. K. Lewis., "Dynamic Modeling of </a:t>
            </a:r>
            <a:r>
              <a:rPr lang="en-CA" sz="1800" err="1"/>
              <a:t>MicroSatellite</a:t>
            </a:r>
            <a:r>
              <a:rPr lang="en-CA" sz="1800"/>
              <a:t> </a:t>
            </a:r>
            <a:r>
              <a:rPr lang="en-CA" sz="1800" err="1"/>
              <a:t>Spartnik’s</a:t>
            </a:r>
            <a:r>
              <a:rPr lang="en-CA" sz="1800"/>
              <a:t> Attitude." 1998. 36th AIAA Aerospace Sciences Meeting and Exhibit</a:t>
            </a:r>
            <a:endParaRPr lang="en-CA" sz="1800">
              <a:cs typeface="Arial"/>
            </a:endParaRPr>
          </a:p>
          <a:p>
            <a:r>
              <a:rPr lang="en-CA" sz="1800"/>
              <a:t>Tanaka T., (2015), “Overview and Operations of CubeSat FITSAT-1 (NIWAKA) ”</a:t>
            </a:r>
            <a:endParaRPr lang="en-CA" sz="1800">
              <a:cs typeface="Arial"/>
            </a:endParaRPr>
          </a:p>
          <a:p>
            <a:r>
              <a:rPr lang="en-CA" sz="1800">
                <a:cs typeface="Arial"/>
              </a:rPr>
              <a:t>Virk R., (2012), "Modular Sun Sensor System for Orbital Attitude Determination“</a:t>
            </a:r>
          </a:p>
          <a:p>
            <a:r>
              <a:rPr lang="en-CA" sz="1800" err="1">
                <a:cs typeface="Arial"/>
              </a:rPr>
              <a:t>Gerdhart</a:t>
            </a:r>
            <a:r>
              <a:rPr lang="en-CA" sz="1800">
                <a:cs typeface="Arial"/>
              </a:rPr>
              <a:t>, D. T., (2014), “Small Satellite Passive Magnetic Attitude Control”</a:t>
            </a:r>
          </a:p>
          <a:p>
            <a:r>
              <a:rPr lang="en-CA" sz="1800">
                <a:cs typeface="Arial"/>
              </a:rPr>
              <a:t>A. </a:t>
            </a:r>
            <a:r>
              <a:rPr lang="en-CA" sz="1800" err="1">
                <a:cs typeface="Arial"/>
              </a:rPr>
              <a:t>Farrahi</a:t>
            </a:r>
            <a:r>
              <a:rPr lang="en-CA" sz="1800">
                <a:cs typeface="Arial"/>
              </a:rPr>
              <a:t>, A. Sanz-Andrés, (2013), "Efficiency of Hysteresis Rods in Small Spacecraft Attitude Stabilization”</a:t>
            </a:r>
          </a:p>
          <a:p>
            <a:r>
              <a:rPr lang="en-CA" sz="1800"/>
              <a:t>N. </a:t>
            </a:r>
            <a:r>
              <a:rPr lang="en-CA" sz="1800" err="1"/>
              <a:t>Nakaya</a:t>
            </a:r>
            <a:r>
              <a:rPr lang="en-CA" sz="1800"/>
              <a:t>, K. </a:t>
            </a:r>
            <a:r>
              <a:rPr lang="en-CA" sz="1800" err="1"/>
              <a:t>Konoue</a:t>
            </a:r>
            <a:r>
              <a:rPr lang="en-CA" sz="1800"/>
              <a:t>, H. Sawada, et al., (2003), “Tokyo Tech CubeSat: CUTE-I - Design &amp; Development of Flight Model and Future Plan”</a:t>
            </a:r>
            <a:endParaRPr lang="en-CA" sz="1800">
              <a:cs typeface="Arial"/>
            </a:endParaRPr>
          </a:p>
          <a:p>
            <a:endParaRPr lang="en-CA" sz="1800">
              <a:cs typeface="Arial"/>
            </a:endParaRPr>
          </a:p>
          <a:p>
            <a:pPr lvl="1"/>
            <a:endParaRPr lang="en-CA" sz="2400">
              <a:cs typeface="Arial"/>
            </a:endParaRPr>
          </a:p>
          <a:p>
            <a:pPr lvl="1"/>
            <a:endParaRPr lang="en-CA" sz="24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7945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ADCS Overview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Pointing Accuracy</a:t>
            </a:r>
          </a:p>
          <a:p>
            <a:pPr lvl="1" eaLnBrk="1" hangingPunct="1"/>
            <a:r>
              <a:rPr lang="en-US" altLang="en-US" sz="1800"/>
              <a:t>Preferred orientation for </a:t>
            </a:r>
            <a:r>
              <a:rPr lang="en-US" altLang="en-US" sz="1800" err="1"/>
              <a:t>COSMOSat</a:t>
            </a:r>
            <a:r>
              <a:rPr lang="en-US" altLang="en-US" sz="1800">
                <a:cs typeface="Arial"/>
              </a:rPr>
              <a:t> -Z face towards Earth</a:t>
            </a:r>
            <a:endParaRPr lang="en-US" altLang="en-US" sz="1800"/>
          </a:p>
          <a:p>
            <a:pPr lvl="1" eaLnBrk="1" hangingPunct="1"/>
            <a:r>
              <a:rPr lang="en-US" altLang="en-US" sz="1800"/>
              <a:t>LEDSAT must have array pointed towards Kingston when overhead</a:t>
            </a:r>
            <a:r>
              <a:rPr lang="en-US" altLang="en-US" sz="1800">
                <a:cs typeface="Arial"/>
              </a:rPr>
              <a:t> (44.23 latitude)</a:t>
            </a:r>
          </a:p>
          <a:p>
            <a:pPr lvl="1" eaLnBrk="1" hangingPunct="1"/>
            <a:r>
              <a:rPr lang="en-US" altLang="en-US" sz="1800">
                <a:solidFill>
                  <a:srgbClr val="000000"/>
                </a:solidFill>
                <a:cs typeface="Arial"/>
              </a:rPr>
              <a:t>LED array has a spread of 120°; </a:t>
            </a:r>
            <a:r>
              <a:rPr lang="en-US" altLang="en-US" sz="1800" b="1">
                <a:solidFill>
                  <a:srgbClr val="000000"/>
                </a:solidFill>
                <a:cs typeface="Arial"/>
              </a:rPr>
              <a:t>60° desired</a:t>
            </a:r>
            <a:endParaRPr lang="en-US" altLang="en-US" sz="1800" b="1">
              <a:solidFill>
                <a:srgbClr val="000000"/>
              </a:solidFill>
            </a:endParaRPr>
          </a:p>
          <a:p>
            <a:pPr lvl="1" eaLnBrk="1" hangingPunct="1"/>
            <a:endParaRPr lang="en-US" altLang="en-US" sz="1800"/>
          </a:p>
          <a:p>
            <a:pPr eaLnBrk="1" hangingPunct="1"/>
            <a:r>
              <a:rPr lang="en-US" altLang="en-US" sz="2600"/>
              <a:t>MATLAB</a:t>
            </a:r>
            <a:endParaRPr lang="en-US" altLang="en-US" sz="2600">
              <a:cs typeface="Arial"/>
            </a:endParaRPr>
          </a:p>
          <a:p>
            <a:pPr lvl="1" eaLnBrk="1" hangingPunct="1"/>
            <a:r>
              <a:rPr lang="en-US" altLang="en-US" sz="1800"/>
              <a:t>Working to replicate results from </a:t>
            </a:r>
            <a:r>
              <a:rPr lang="en-US" altLang="en-US" sz="1800" err="1"/>
              <a:t>Rawashdeh</a:t>
            </a:r>
            <a:r>
              <a:rPr lang="en-US" altLang="en-US" sz="1800"/>
              <a:t> (2010), Menges (1998) and </a:t>
            </a:r>
            <a:r>
              <a:rPr lang="en-US" altLang="en-US" sz="1800" err="1"/>
              <a:t>Gerdhart</a:t>
            </a:r>
            <a:r>
              <a:rPr lang="en-US" altLang="en-US" sz="1800"/>
              <a:t> (2014)</a:t>
            </a:r>
            <a:endParaRPr lang="en-US" altLang="en-US" sz="1800">
              <a:cs typeface="Arial"/>
            </a:endParaRPr>
          </a:p>
          <a:p>
            <a:pPr lvl="1" eaLnBrk="1" hangingPunct="1"/>
            <a:r>
              <a:rPr lang="en-US" altLang="en-US" sz="1800"/>
              <a:t>Implement EOM to simulate de-tumbling response and orbital stability</a:t>
            </a:r>
            <a:endParaRPr lang="en-US" altLang="en-US" sz="1800">
              <a:cs typeface="Arial"/>
            </a:endParaRPr>
          </a:p>
          <a:p>
            <a:pPr marL="457200" lvl="1" indent="0" eaLnBrk="1" hangingPunct="1">
              <a:buNone/>
            </a:pPr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5305425"/>
            <a:ext cx="716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" err="1"/>
              <a:t>Rawashdeh</a:t>
            </a:r>
            <a:r>
              <a:rPr lang="en-CA" sz="800"/>
              <a:t> S,(2010) “</a:t>
            </a:r>
            <a:r>
              <a:rPr lang="en-CA" sz="800" i="1"/>
              <a:t>PASSIVE ATTITUDE STABILIZATION FOR SMALL SATELLITES</a:t>
            </a:r>
            <a:r>
              <a:rPr lang="en-CA" sz="800"/>
              <a:t>” </a:t>
            </a:r>
          </a:p>
          <a:p>
            <a:r>
              <a:rPr lang="en-CA" sz="800"/>
              <a:t> </a:t>
            </a:r>
          </a:p>
          <a:p>
            <a:r>
              <a:rPr lang="en-CA" sz="800"/>
              <a:t>B. M. Menges, C. A. </a:t>
            </a:r>
            <a:r>
              <a:rPr lang="en-CA" sz="800" err="1"/>
              <a:t>Guadiamos</a:t>
            </a:r>
            <a:r>
              <a:rPr lang="en-CA" sz="800"/>
              <a:t>, E. K. Lewis., "Dynamic Modeling of </a:t>
            </a:r>
            <a:r>
              <a:rPr lang="en-CA" sz="800" err="1"/>
              <a:t>MicroSatellite</a:t>
            </a:r>
            <a:r>
              <a:rPr lang="en-CA" sz="800"/>
              <a:t> </a:t>
            </a:r>
            <a:r>
              <a:rPr lang="en-CA" sz="800" err="1"/>
              <a:t>Spartnik’s</a:t>
            </a:r>
            <a:r>
              <a:rPr lang="en-CA" sz="800"/>
              <a:t> Attitude." 1998. 36th AIAA Aerospace Sciences Meeting and Exhibit</a:t>
            </a:r>
          </a:p>
        </p:txBody>
      </p:sp>
    </p:spTree>
    <p:extLst>
      <p:ext uri="{BB962C8B-B14F-4D97-AF65-F5344CB8AC3E}">
        <p14:creationId xmlns:p14="http://schemas.microsoft.com/office/powerpoint/2010/main" val="3686762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ADCS Overview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Attitude Sensors</a:t>
            </a:r>
          </a:p>
          <a:p>
            <a:pPr lvl="1" eaLnBrk="1" hangingPunct="1"/>
            <a:r>
              <a:rPr lang="en-US" altLang="en-US" sz="2200"/>
              <a:t>Sun sensing: Coarse (Solar Panel), Fine (Custom enclosed photodetector array)</a:t>
            </a:r>
            <a:endParaRPr lang="en-US" altLang="en-US" sz="2200">
              <a:cs typeface="Arial"/>
            </a:endParaRPr>
          </a:p>
          <a:p>
            <a:pPr lvl="1" eaLnBrk="1" hangingPunct="1"/>
            <a:r>
              <a:rPr lang="en-US" altLang="en-US" sz="2200">
                <a:cs typeface="Arial"/>
              </a:rPr>
              <a:t>Triaxial MEMS Gyroscope:</a:t>
            </a:r>
            <a:endParaRPr lang="en-US" altLang="en-US" sz="2200"/>
          </a:p>
          <a:p>
            <a:pPr lvl="2" eaLnBrk="1" hangingPunct="1"/>
            <a:r>
              <a:rPr lang="en-US" altLang="en-US" sz="1800">
                <a:cs typeface="Arial"/>
              </a:rPr>
              <a:t>Drift error accumulates over time</a:t>
            </a:r>
          </a:p>
          <a:p>
            <a:pPr lvl="1" eaLnBrk="1" hangingPunct="1"/>
            <a:r>
              <a:rPr lang="en-US" altLang="en-US" sz="2200"/>
              <a:t>Magnetometers: Verify ACS, attitude from external field</a:t>
            </a:r>
            <a:endParaRPr lang="en-US" altLang="en-US" sz="1800"/>
          </a:p>
          <a:p>
            <a:pPr eaLnBrk="1" hangingPunct="1"/>
            <a:r>
              <a:rPr lang="en-US" altLang="en-US"/>
              <a:t>Attitude Control</a:t>
            </a:r>
            <a:endParaRPr lang="en-US" altLang="en-US">
              <a:cs typeface="Arial"/>
            </a:endParaRPr>
          </a:p>
          <a:p>
            <a:pPr lvl="1" eaLnBrk="1" hangingPunct="1"/>
            <a:r>
              <a:rPr lang="en-US" altLang="en-US" sz="2200"/>
              <a:t>Array of high strength magnets will provide passive control</a:t>
            </a:r>
            <a:endParaRPr lang="en-US" altLang="en-US" sz="2200">
              <a:cs typeface="Arial"/>
            </a:endParaRPr>
          </a:p>
          <a:p>
            <a:pPr lvl="1" eaLnBrk="1" hangingPunct="1"/>
            <a:r>
              <a:rPr lang="en-US" altLang="en-US" sz="2200"/>
              <a:t>Hysteresis rods damp out any off-axis rotation</a:t>
            </a:r>
            <a:endParaRPr lang="en-US" altLang="en-US" sz="2200">
              <a:cs typeface="Arial"/>
            </a:endParaRPr>
          </a:p>
          <a:p>
            <a:pPr lvl="1" eaLnBrk="1" hangingPunct="1"/>
            <a:r>
              <a:rPr lang="en-US" altLang="en-US" sz="2200"/>
              <a:t>De-tumbling operation requires no computational effort </a:t>
            </a:r>
            <a:endParaRPr lang="en-US" altLang="en-US" sz="2200">
              <a:cs typeface="Arial"/>
            </a:endParaRPr>
          </a:p>
          <a:p>
            <a:pPr lvl="1" eaLnBrk="1" hangingPunct="1"/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4575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apture.PNG"/>
          <p:cNvPicPr>
            <a:picLocks noChangeAspect="1"/>
          </p:cNvPicPr>
          <p:nvPr/>
        </p:nvPicPr>
        <p:blipFill rotWithShape="1">
          <a:blip r:embed="rId2"/>
          <a:srcRect l="1679" r="852" b="-1"/>
          <a:stretch/>
        </p:blipFill>
        <p:spPr>
          <a:xfrm>
            <a:off x="4722956" y="923925"/>
            <a:ext cx="3898204" cy="3363913"/>
          </a:xfrm>
          <a:prstGeom prst="rect">
            <a:avLst/>
          </a:prstGeom>
        </p:spPr>
      </p:pic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8100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Modelling </a:t>
            </a:r>
            <a:r>
              <a:rPr lang="en-US" altLang="en-US">
                <a:cs typeface="Arial"/>
              </a:rPr>
              <a:t>Tools</a:t>
            </a:r>
            <a:endParaRPr lang="en-US" altLang="en-US"/>
          </a:p>
        </p:txBody>
      </p:sp>
      <p:pic>
        <p:nvPicPr>
          <p:cNvPr id="6" name="Picture 6" descr="untitled.jpg"/>
          <p:cNvPicPr>
            <a:picLocks noChangeAspect="1"/>
          </p:cNvPicPr>
          <p:nvPr/>
        </p:nvPicPr>
        <p:blipFill rotWithShape="1">
          <a:blip r:embed="rId3"/>
          <a:srcRect l="29100" t="6097" r="25982" b="8129"/>
          <a:stretch/>
        </p:blipFill>
        <p:spPr>
          <a:xfrm>
            <a:off x="3196717" y="4032250"/>
            <a:ext cx="2276983" cy="1900238"/>
          </a:xfrm>
          <a:prstGeom prst="rect">
            <a:avLst/>
          </a:prstGeom>
        </p:spPr>
      </p:pic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4229" y="1066800"/>
            <a:ext cx="4055162" cy="4351338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en-US">
                <a:cs typeface="Arial"/>
              </a:rPr>
              <a:t>Can estimate current and future attitude near steady state, updating ground model with telemetry</a:t>
            </a:r>
          </a:p>
          <a:p>
            <a:pPr eaLnBrk="1" hangingPunct="1"/>
            <a:r>
              <a:rPr lang="en-US" altLang="en-US">
                <a:cs typeface="Arial"/>
              </a:rPr>
              <a:t>ADCS models in development (MATLAB) to evaluate design</a:t>
            </a:r>
          </a:p>
          <a:p>
            <a:pPr eaLnBrk="1" hangingPunct="1"/>
            <a:r>
              <a:rPr lang="en-US" altLang="en-US">
                <a:cs typeface="Arial"/>
              </a:rPr>
              <a:t>Planned torque models:</a:t>
            </a:r>
          </a:p>
          <a:p>
            <a:pPr lvl="1" eaLnBrk="1" hangingPunct="1"/>
            <a:r>
              <a:rPr lang="en-US" altLang="en-US">
                <a:cs typeface="Arial"/>
              </a:rPr>
              <a:t>Hysteresis material</a:t>
            </a:r>
          </a:p>
          <a:p>
            <a:pPr lvl="1" eaLnBrk="1" hangingPunct="1"/>
            <a:r>
              <a:rPr lang="en-US" altLang="en-US">
                <a:cs typeface="Arial"/>
              </a:rPr>
              <a:t>Magnetic material</a:t>
            </a:r>
          </a:p>
          <a:p>
            <a:pPr lvl="1" eaLnBrk="1" hangingPunct="1"/>
            <a:r>
              <a:rPr lang="en-US" altLang="en-US">
                <a:cs typeface="Arial"/>
              </a:rPr>
              <a:t>Aero torque</a:t>
            </a:r>
          </a:p>
          <a:p>
            <a:pPr lvl="1" eaLnBrk="1" hangingPunct="1"/>
            <a:r>
              <a:rPr lang="en-US" altLang="en-US">
                <a:cs typeface="Arial"/>
              </a:rPr>
              <a:t>Gravity gradient</a:t>
            </a:r>
          </a:p>
          <a:p>
            <a:pPr lvl="1" eaLnBrk="1" hangingPunct="1"/>
            <a:endParaRPr lang="en-US" altLang="en-US" sz="1300">
              <a:cs typeface="Arial"/>
            </a:endParaRPr>
          </a:p>
          <a:p>
            <a:pPr eaLnBrk="1" hangingPunct="1"/>
            <a:endParaRPr lang="en-US" altLang="en-US" sz="1700"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161EC90D-7E0D-4DBB-9891-B7DE585592BD}" type="slidenum">
              <a:rPr lang="en-US" altLang="en-US" sz="500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67</a:t>
            </a:fld>
            <a:endParaRPr lang="en-US" altLang="en-US" sz="500"/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en-US" sz="500"/>
              <a:t>Queen’s University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/>
            </a:pPr>
            <a:endParaRPr lang="en-US" altLang="en-US" sz="500"/>
          </a:p>
        </p:txBody>
      </p:sp>
    </p:spTree>
    <p:extLst>
      <p:ext uri="{BB962C8B-B14F-4D97-AF65-F5344CB8AC3E}">
        <p14:creationId xmlns:p14="http://schemas.microsoft.com/office/powerpoint/2010/main" val="4060568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/>
          <p:cNvCxnSpPr/>
          <p:nvPr/>
        </p:nvCxnSpPr>
        <p:spPr>
          <a:xfrm rot="18880576" flipV="1">
            <a:off x="7184260" y="2764988"/>
            <a:ext cx="971742" cy="2266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 rot="20036008">
            <a:off x="5868566" y="2834564"/>
            <a:ext cx="2085869" cy="2796007"/>
          </a:xfrm>
          <a:prstGeom prst="arc">
            <a:avLst>
              <a:gd name="adj1" fmla="val 11661528"/>
              <a:gd name="adj2" fmla="val 9671036"/>
            </a:avLst>
          </a:prstGeom>
          <a:ln w="28575">
            <a:solidFill>
              <a:schemeClr val="tx1"/>
            </a:solidFill>
            <a:prstDash val="lgDash"/>
          </a:ln>
          <a:scene3d>
            <a:camera prst="orthographicFront">
              <a:rot lat="0" lon="1079997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/>
          <p:cNvCxnSpPr/>
          <p:nvPr/>
        </p:nvCxnSpPr>
        <p:spPr>
          <a:xfrm rot="21229948" flipH="1" flipV="1">
            <a:off x="6083182" y="4890524"/>
            <a:ext cx="458439" cy="5961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21252309" flipV="1">
            <a:off x="5783021" y="3638459"/>
            <a:ext cx="11065" cy="7602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4040052" flipV="1">
            <a:off x="6518268" y="2539305"/>
            <a:ext cx="369029" cy="7197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ADCS Control System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8469" y="1158753"/>
            <a:ext cx="5548831" cy="4787900"/>
          </a:xfrm>
        </p:spPr>
        <p:txBody>
          <a:bodyPr/>
          <a:lstStyle/>
          <a:p>
            <a:pPr eaLnBrk="1" hangingPunct="1"/>
            <a:r>
              <a:rPr lang="en-US" altLang="en-US"/>
              <a:t>Dynamic attitude</a:t>
            </a:r>
          </a:p>
          <a:p>
            <a:pPr lvl="1" eaLnBrk="1" hangingPunct="1"/>
            <a:r>
              <a:rPr lang="en-US" altLang="en-US"/>
              <a:t>Attitude is a function of instantaneous orbit position and associated magnetic field lines</a:t>
            </a:r>
          </a:p>
          <a:p>
            <a:pPr lvl="1" eaLnBrk="1" hangingPunct="1"/>
            <a:r>
              <a:rPr lang="en-US" altLang="en-US"/>
              <a:t>During Kingston flyover, magnetic vector pointed westward and towards earth’s surface</a:t>
            </a:r>
            <a:endParaRPr lang="en-US" altLang="en-US">
              <a:cs typeface="Arial"/>
            </a:endParaRPr>
          </a:p>
          <a:p>
            <a:pPr lvl="1" eaLnBrk="1" hangingPunct="1"/>
            <a:r>
              <a:rPr lang="en-US" altLang="en-US">
                <a:cs typeface="Arial"/>
              </a:rPr>
              <a:t>Near critical damping to prevent overshoot</a:t>
            </a:r>
            <a:endParaRPr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47108" name="Picture 4" descr="Image result for earth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37" y="3057812"/>
            <a:ext cx="1771463" cy="176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 rot="21252309">
            <a:off x="5703319" y="3766449"/>
            <a:ext cx="181535" cy="5042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 rot="18889756">
            <a:off x="6221634" y="4940527"/>
            <a:ext cx="181535" cy="5042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 rot="20320155">
            <a:off x="8240621" y="4877179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/>
          </a:p>
          <a:p>
            <a:endParaRPr lang="en-CA"/>
          </a:p>
        </p:txBody>
      </p:sp>
      <p:sp>
        <p:nvSpPr>
          <p:cNvPr id="30" name="TextBox 29"/>
          <p:cNvSpPr txBox="1"/>
          <p:nvPr/>
        </p:nvSpPr>
        <p:spPr>
          <a:xfrm rot="20320155">
            <a:off x="7032387" y="244276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N</a:t>
            </a:r>
          </a:p>
        </p:txBody>
      </p:sp>
      <p:sp>
        <p:nvSpPr>
          <p:cNvPr id="32" name="TextBox 31"/>
          <p:cNvSpPr txBox="1"/>
          <p:nvPr/>
        </p:nvSpPr>
        <p:spPr>
          <a:xfrm rot="20320155">
            <a:off x="8105472" y="50357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/>
              <a:t>S</a:t>
            </a:r>
          </a:p>
        </p:txBody>
      </p:sp>
      <p:sp>
        <p:nvSpPr>
          <p:cNvPr id="37888" name="Isosceles Triangle 37887"/>
          <p:cNvSpPr/>
          <p:nvPr/>
        </p:nvSpPr>
        <p:spPr>
          <a:xfrm rot="16373267">
            <a:off x="6773101" y="2548374"/>
            <a:ext cx="955413" cy="791520"/>
          </a:xfrm>
          <a:prstGeom prst="triangle">
            <a:avLst/>
          </a:prstGeom>
          <a:solidFill>
            <a:srgbClr val="FFD653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 rot="5677708">
            <a:off x="6612016" y="2647072"/>
            <a:ext cx="181535" cy="5042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89" name="Star: 5 Points 37888"/>
          <p:cNvSpPr/>
          <p:nvPr/>
        </p:nvSpPr>
        <p:spPr>
          <a:xfrm>
            <a:off x="7525622" y="3266827"/>
            <a:ext cx="45719" cy="4571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82490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Attitude Sensor #1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Gyroscope</a:t>
            </a:r>
            <a:r>
              <a:rPr lang="en-US" altLang="en-US">
                <a:cs typeface="Arial"/>
              </a:rPr>
              <a:t>: ST </a:t>
            </a:r>
            <a:r>
              <a:rPr cap="all"/>
              <a:t>L3GD20</a:t>
            </a:r>
            <a:endParaRPr lang="en-US">
              <a:cs typeface="Arial"/>
            </a:endParaRPr>
          </a:p>
          <a:p>
            <a:pPr lvl="1" eaLnBrk="1" hangingPunct="1"/>
            <a:r>
              <a:rPr lang="en-US" altLang="en-US">
                <a:cs typeface="Arial"/>
              </a:rPr>
              <a:t>Difficult to measure such low rotation rates, useful during the detumbling phase</a:t>
            </a:r>
            <a:endParaRPr lang="en-US" altLang="en-US"/>
          </a:p>
          <a:p>
            <a:pPr lvl="2" eaLnBrk="1" hangingPunct="1"/>
            <a:r>
              <a:rPr lang="en-US" altLang="en-US">
                <a:cs typeface="Arial"/>
              </a:rPr>
              <a:t>Digital zero-rate level &gt;10 </a:t>
            </a:r>
            <a:r>
              <a:rPr lang="en-US" altLang="en-US" err="1">
                <a:cs typeface="Arial"/>
              </a:rPr>
              <a:t>dps</a:t>
            </a:r>
            <a:r>
              <a:rPr lang="en-US" altLang="en-US">
                <a:cs typeface="Arial"/>
              </a:rPr>
              <a:t>; other sensors offer ±1 </a:t>
            </a:r>
            <a:r>
              <a:rPr lang="en-US" altLang="en-US" err="1">
                <a:cs typeface="Arial"/>
              </a:rPr>
              <a:t>dps</a:t>
            </a:r>
            <a:endParaRPr lang="en-US" altLang="en-US">
              <a:cs typeface="Arial"/>
            </a:endParaRPr>
          </a:p>
          <a:p>
            <a:pPr lvl="1" eaLnBrk="1" hangingPunct="1"/>
            <a:r>
              <a:rPr lang="en-US" altLang="en-US">
                <a:cs typeface="Arial"/>
              </a:rPr>
              <a:t>Drifts over time as error accumulates</a:t>
            </a:r>
            <a:endParaRPr lang="en-US" altLang="en-US"/>
          </a:p>
          <a:p>
            <a:pPr lvl="1" eaLnBrk="1" hangingPunct="1"/>
            <a:r>
              <a:rPr lang="en-US" altLang="en-US">
                <a:cs typeface="Arial"/>
              </a:rPr>
              <a:t>Failure does </a:t>
            </a:r>
            <a:r>
              <a:rPr lang="en-US" altLang="en-US" b="1" u="sng">
                <a:cs typeface="Arial"/>
              </a:rPr>
              <a:t>not</a:t>
            </a:r>
            <a:r>
              <a:rPr lang="en-US" altLang="en-US">
                <a:cs typeface="Arial"/>
              </a:rPr>
              <a:t> significantly affect design goals</a:t>
            </a:r>
          </a:p>
          <a:p>
            <a:pPr lvl="1" eaLnBrk="1" hangingPunct="1"/>
            <a:r>
              <a:rPr lang="en-US" altLang="en-US">
                <a:cs typeface="Arial"/>
              </a:rPr>
              <a:t>Gyroscopes used previously in CubeSat designs (CUTE-I, 2003)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552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401638"/>
            <a:ext cx="8207375" cy="568325"/>
          </a:xfrm>
        </p:spPr>
        <p:txBody>
          <a:bodyPr/>
          <a:lstStyle/>
          <a:p>
            <a:pPr eaLnBrk="1" hangingPunct="1"/>
            <a:r>
              <a:rPr lang="en-CA" altLang="en-US"/>
              <a:t>Mission Ground Track and Ground Station Access (2/2)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Ground Station:</a:t>
            </a:r>
          </a:p>
          <a:p>
            <a:pPr lvl="1" eaLnBrk="1" hangingPunct="1"/>
            <a:r>
              <a:rPr lang="en-CA" altLang="en-US"/>
              <a:t>Royal Military College of Canada SSRL</a:t>
            </a:r>
          </a:p>
          <a:p>
            <a:pPr lvl="1" eaLnBrk="1" hangingPunct="1"/>
            <a:r>
              <a:rPr lang="en-CA" altLang="en-US"/>
              <a:t>44°14’1.97” N, 76°28’3.02” W</a:t>
            </a:r>
          </a:p>
          <a:p>
            <a:pPr eaLnBrk="1" hangingPunct="1"/>
            <a:r>
              <a:rPr lang="en-CA" altLang="en-US"/>
              <a:t>Passes per day:</a:t>
            </a:r>
          </a:p>
          <a:p>
            <a:pPr lvl="1" eaLnBrk="1" hangingPunct="1"/>
            <a:r>
              <a:rPr lang="en-CA" altLang="en-US"/>
              <a:t>Minimum: 6</a:t>
            </a:r>
          </a:p>
          <a:p>
            <a:pPr lvl="1" eaLnBrk="1" hangingPunct="1"/>
            <a:r>
              <a:rPr lang="en-CA" altLang="en-US"/>
              <a:t>Average: 6.8</a:t>
            </a:r>
          </a:p>
          <a:p>
            <a:pPr eaLnBrk="1" hangingPunct="1"/>
            <a:r>
              <a:rPr lang="en-CA" altLang="en-US"/>
              <a:t>Daily contact time:</a:t>
            </a:r>
          </a:p>
          <a:p>
            <a:pPr lvl="1" eaLnBrk="1" hangingPunct="1"/>
            <a:r>
              <a:rPr lang="en-CA" altLang="en-US"/>
              <a:t>Minimum: 58.4 minutes</a:t>
            </a:r>
          </a:p>
          <a:p>
            <a:pPr lvl="1" eaLnBrk="1" hangingPunct="1"/>
            <a:r>
              <a:rPr lang="en-CA" altLang="en-US"/>
              <a:t>Average: 64. 6 minutes</a:t>
            </a:r>
          </a:p>
          <a:p>
            <a:pPr lvl="1" eaLnBrk="1" hangingPunct="1"/>
            <a:endParaRPr lang="en-CA" altLang="en-US"/>
          </a:p>
          <a:p>
            <a:pPr eaLnBrk="1" hangingPunct="1"/>
            <a:endParaRPr lang="en-CA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l="782" r="7309" b="-2"/>
          <a:stretch/>
        </p:blipFill>
        <p:spPr>
          <a:xfrm>
            <a:off x="5875130" y="1895475"/>
            <a:ext cx="2839213" cy="2594165"/>
          </a:xfrm>
          <a:prstGeom prst="rect">
            <a:avLst/>
          </a:prstGeom>
        </p:spPr>
      </p:pic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435219" y="0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Attitude Sensor #</a:t>
            </a:r>
            <a:r>
              <a:rPr lang="en-US" altLang="en-US">
                <a:cs typeface="Arial"/>
              </a:rPr>
              <a:t>2</a:t>
            </a:r>
            <a:endParaRPr lang="en-US" altLang="en-US"/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751" y="1152525"/>
            <a:ext cx="5312912" cy="4351338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altLang="en-US">
                <a:cs typeface="Arial"/>
              </a:rPr>
              <a:t>Custom Sun Sensor</a:t>
            </a:r>
          </a:p>
          <a:p>
            <a:pPr lvl="1" eaLnBrk="1" hangingPunct="1"/>
            <a:r>
              <a:rPr lang="en-US" altLang="en-US"/>
              <a:t>Photodiode array</a:t>
            </a:r>
            <a:r>
              <a:rPr lang="en-US" altLang="en-US">
                <a:cs typeface="Arial"/>
              </a:rPr>
              <a:t> with pinhole</a:t>
            </a:r>
          </a:p>
          <a:p>
            <a:pPr lvl="1" eaLnBrk="1" hangingPunct="1"/>
            <a:r>
              <a:rPr lang="en-US" altLang="en-US"/>
              <a:t>Expected accuracy</a:t>
            </a:r>
            <a:r>
              <a:rPr lang="en-US" altLang="en-US">
                <a:cs typeface="Arial"/>
              </a:rPr>
              <a:t> of roughly ±0.3°</a:t>
            </a:r>
          </a:p>
          <a:p>
            <a:pPr lvl="1" eaLnBrk="1" hangingPunct="1"/>
            <a:r>
              <a:rPr lang="en-US" altLang="en-US">
                <a:cs typeface="Arial"/>
              </a:rPr>
              <a:t>Most consistent system, only works for half the orbital period</a:t>
            </a:r>
          </a:p>
          <a:p>
            <a:pPr lvl="1" eaLnBrk="1" hangingPunct="1"/>
            <a:r>
              <a:rPr lang="en-US" altLang="en-US">
                <a:cs typeface="Arial"/>
              </a:rPr>
              <a:t>Updated infrequently due to heating requirements</a:t>
            </a:r>
          </a:p>
          <a:p>
            <a:pPr lvl="1" eaLnBrk="1" hangingPunct="1"/>
            <a:r>
              <a:rPr lang="en-US" altLang="en-US">
                <a:cs typeface="Arial"/>
              </a:rPr>
              <a:t>Albedo of Earth and Moon may produce confusing results</a:t>
            </a:r>
          </a:p>
          <a:p>
            <a:pPr lvl="1" eaLnBrk="1" hangingPunct="1"/>
            <a:r>
              <a:rPr lang="en-US" altLang="en-US">
                <a:cs typeface="Arial"/>
              </a:rPr>
              <a:t>Requires sensor to be an side facing the sun at max ±45° range</a:t>
            </a:r>
          </a:p>
          <a:p>
            <a:pPr lvl="1" eaLnBrk="1" hangingPunct="1"/>
            <a:r>
              <a:rPr lang="en-US" altLang="en-US">
                <a:cs typeface="Arial"/>
              </a:rPr>
              <a:t>Failure significantly reduces AD accuracy</a:t>
            </a:r>
          </a:p>
          <a:p>
            <a:pPr lvl="1" eaLnBrk="1" hangingPunct="1"/>
            <a:endParaRPr lang="en-CA" sz="1400"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161EC90D-7E0D-4DBB-9891-B7DE585592BD}" type="slidenum">
              <a:rPr lang="en-US" altLang="en-US" sz="700" smtClean="0"/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70</a:t>
            </a:fld>
            <a:endParaRPr lang="en-US" altLang="en-US" sz="700"/>
          </a:p>
          <a:p>
            <a:pPr>
              <a:lnSpc>
                <a:spcPct val="90000"/>
              </a:lnSpc>
              <a:defRPr/>
            </a:pPr>
            <a:r>
              <a:rPr lang="en-US" altLang="en-US" sz="700"/>
              <a:t>Queen’s University</a:t>
            </a:r>
          </a:p>
          <a:p>
            <a:pPr>
              <a:lnSpc>
                <a:spcPct val="90000"/>
              </a:lnSpc>
              <a:defRPr/>
            </a:pPr>
            <a:endParaRPr lang="en-US" altLang="en-US" sz="7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Attitude Sensor #3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Arial"/>
              </a:rPr>
              <a:t>Magnetometer: MAG3110</a:t>
            </a:r>
            <a:endParaRPr lang="en-US" altLang="en-US"/>
          </a:p>
          <a:p>
            <a:pPr lvl="1" eaLnBrk="1" hangingPunct="1"/>
            <a:r>
              <a:rPr lang="en-US" altLang="en-US">
                <a:cs typeface="Arial"/>
              </a:rPr>
              <a:t>Requires calibration to reduce hysteresis rod and permanent magnet effects</a:t>
            </a:r>
          </a:p>
          <a:p>
            <a:pPr lvl="1" eaLnBrk="1" hangingPunct="1"/>
            <a:r>
              <a:rPr lang="en-US" altLang="en-US">
                <a:cs typeface="Arial"/>
              </a:rPr>
              <a:t>Verify performance of passive system</a:t>
            </a:r>
          </a:p>
          <a:p>
            <a:pPr lvl="0" eaLnBrk="1" hangingPunct="1"/>
            <a:r>
              <a:rPr lang="en-US" altLang="en-US">
                <a:solidFill>
                  <a:srgbClr val="000000"/>
                </a:solidFill>
                <a:cs typeface="Arial"/>
              </a:rPr>
              <a:t>Testing</a:t>
            </a:r>
            <a:endParaRPr lang="en-US" altLang="en-US">
              <a:solidFill>
                <a:srgbClr val="000000"/>
              </a:solidFill>
            </a:endParaRPr>
          </a:p>
          <a:p>
            <a:pPr lvl="1" eaLnBrk="1" hangingPunct="1"/>
            <a:r>
              <a:rPr lang="en-US" altLang="en-US">
                <a:cs typeface="Arial"/>
              </a:rPr>
              <a:t>Helmholtz cage planned to calibrate </a:t>
            </a:r>
          </a:p>
          <a:p>
            <a:pPr marL="457200" lvl="1" indent="0" eaLnBrk="1" hangingPunct="1">
              <a:buNone/>
            </a:pPr>
            <a:r>
              <a:rPr lang="en-US" altLang="en-US">
                <a:cs typeface="Arial"/>
              </a:rPr>
              <a:t>sensors and test passive system</a:t>
            </a:r>
          </a:p>
          <a:p>
            <a:pPr lvl="1" eaLnBrk="1" hangingPunct="1"/>
            <a:r>
              <a:rPr lang="en-US" altLang="en-US">
                <a:cs typeface="Arial"/>
              </a:rPr>
              <a:t>Rotation platform used to demonstrate</a:t>
            </a:r>
          </a:p>
          <a:p>
            <a:pPr marL="457200" lvl="1" indent="0" eaLnBrk="1" hangingPunct="1">
              <a:buNone/>
            </a:pPr>
            <a:r>
              <a:rPr lang="en-US" altLang="en-US">
                <a:cs typeface="Arial"/>
              </a:rPr>
              <a:t>damping and alignment ability</a:t>
            </a:r>
          </a:p>
          <a:p>
            <a:pPr marL="457200" lvl="1" indent="0" eaLnBrk="1" hangingPunct="1">
              <a:buNone/>
            </a:pPr>
            <a:endParaRPr lang="en-US" altLang="en-US" sz="1000">
              <a:cs typeface="Arial"/>
            </a:endParaRPr>
          </a:p>
          <a:p>
            <a:pPr marL="457200" lvl="1" indent="0" eaLnBrk="1" hangingPunct="1">
              <a:buNone/>
            </a:pPr>
            <a:r>
              <a:rPr lang="en-US" altLang="en-US" sz="1000">
                <a:cs typeface="Arial"/>
              </a:rPr>
              <a:t>Image: </a:t>
            </a:r>
            <a:r>
              <a:rPr lang="en-CA" sz="1000" err="1">
                <a:cs typeface="Arial"/>
              </a:rPr>
              <a:t>Gerdhart</a:t>
            </a:r>
            <a:r>
              <a:rPr lang="en-CA" sz="1000">
                <a:cs typeface="Arial"/>
              </a:rPr>
              <a:t>, D. T., (2014), “Small Satellite Passive Magnetic Attitude Control”</a:t>
            </a:r>
            <a:endParaRPr/>
          </a:p>
          <a:p>
            <a:pPr marL="457200" lvl="1" indent="0" eaLnBrk="1" hangingPunct="1">
              <a:buNone/>
            </a:pPr>
            <a:endParaRPr lang="en-US" altLang="en-US" sz="1050">
              <a:cs typeface="Arial"/>
            </a:endParaRPr>
          </a:p>
          <a:p>
            <a:pPr lvl="1" eaLnBrk="1" hangingPunct="1"/>
            <a:endParaRPr lang="en-US" altLang="en-US">
              <a:cs typeface="Arial"/>
            </a:endParaRPr>
          </a:p>
          <a:p>
            <a:pPr lvl="1" eaLnBrk="1" hangingPunct="1"/>
            <a:endParaRPr lang="en-US" altLang="en-US">
              <a:cs typeface="Arial"/>
            </a:endParaRPr>
          </a:p>
          <a:p>
            <a:pPr lvl="1" eaLnBrk="1" hangingPunct="1"/>
            <a:endParaRPr lang="en-US" altLang="en-US"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E7AFE0-4FEB-475E-B595-F8B746AB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262" y="2619375"/>
            <a:ext cx="2423594" cy="241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28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Attitude Determination Truth Table</a:t>
            </a:r>
          </a:p>
        </p:txBody>
      </p:sp>
      <p:graphicFrame>
        <p:nvGraphicFramePr>
          <p:cNvPr id="9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483224"/>
              </p:ext>
            </p:extLst>
          </p:nvPr>
        </p:nvGraphicFramePr>
        <p:xfrm>
          <a:off x="963269" y="1089234"/>
          <a:ext cx="7200000" cy="4807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162953871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7612874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222891729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429794086"/>
                    </a:ext>
                  </a:extLst>
                </a:gridCol>
              </a:tblGrid>
              <a:tr h="474924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Gyroscope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Magnetometer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Sun Sensor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Overall accuracy (</a:t>
                      </a:r>
                      <a:r>
                        <a:rPr lang="en-US" sz="1300" err="1"/>
                        <a:t>deg</a:t>
                      </a:r>
                      <a:r>
                        <a:rPr lang="en-US" sz="130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25747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1</a:t>
                      </a:r>
                      <a:endParaRPr lang="en-US" sz="16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07252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20594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>
                          <a:effectLst/>
                        </a:rPr>
                        <a:t>1 or N/A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251778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 or 10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39634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N/A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38357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412254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✔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358306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kern="1200">
                          <a:effectLst/>
                        </a:rPr>
                        <a:t>✘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N/A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6964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2725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layout.JPG"/>
          <p:cNvPicPr>
            <a:picLocks noChangeAspect="1"/>
          </p:cNvPicPr>
          <p:nvPr/>
        </p:nvPicPr>
        <p:blipFill rotWithShape="1">
          <a:blip r:embed="rId3"/>
          <a:srcRect l="21384" t="9311" r="21384" b="9311"/>
          <a:stretch/>
        </p:blipFill>
        <p:spPr>
          <a:xfrm rot="627964">
            <a:off x="5197131" y="3155582"/>
            <a:ext cx="3001963" cy="2475277"/>
          </a:xfrm>
          <a:prstGeom prst="rect">
            <a:avLst/>
          </a:prstGeom>
        </p:spPr>
      </p:pic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9738" y="1047425"/>
            <a:ext cx="8430662" cy="4787900"/>
          </a:xfrm>
        </p:spPr>
        <p:txBody>
          <a:bodyPr/>
          <a:lstStyle/>
          <a:p>
            <a:pPr eaLnBrk="1" hangingPunct="1"/>
            <a:r>
              <a:rPr lang="en-US" altLang="en-US"/>
              <a:t>Permanent Magnets:</a:t>
            </a:r>
            <a:endParaRPr lang="en-US" altLang="en-US">
              <a:cs typeface="Arial"/>
            </a:endParaRPr>
          </a:p>
          <a:p>
            <a:pPr lvl="1" eaLnBrk="1" hangingPunct="1"/>
            <a:r>
              <a:rPr lang="en-US" altLang="en-US" sz="1800"/>
              <a:t>Alnico-5 or neodymium cylindrical magnets placed along rail interior</a:t>
            </a:r>
            <a:endParaRPr lang="en-US" altLang="en-US" sz="1800">
              <a:cs typeface="Arial"/>
            </a:endParaRPr>
          </a:p>
          <a:p>
            <a:pPr lvl="1" eaLnBrk="1" hangingPunct="1"/>
            <a:r>
              <a:rPr lang="en-US" altLang="en-US" sz="1800"/>
              <a:t>Total strength of 1.5 Am</a:t>
            </a:r>
            <a:r>
              <a:rPr lang="en-US" altLang="en-US" sz="1800" baseline="30000"/>
              <a:t>2</a:t>
            </a:r>
            <a:r>
              <a:rPr lang="en-US" altLang="en-US" sz="1800"/>
              <a:t> per end (magnetic moment)</a:t>
            </a:r>
            <a:endParaRPr lang="en-US" altLang="en-US" sz="1800">
              <a:cs typeface="Arial"/>
            </a:endParaRPr>
          </a:p>
          <a:p>
            <a:pPr lvl="2" eaLnBrk="1" hangingPunct="1"/>
            <a:r>
              <a:rPr lang="en-US" altLang="en-US"/>
              <a:t>Based off of </a:t>
            </a:r>
            <a:r>
              <a:rPr lang="en-US" altLang="en-US" err="1"/>
              <a:t>Rawashdeh</a:t>
            </a:r>
            <a:r>
              <a:rPr lang="en-US" altLang="en-US"/>
              <a:t> paper, currently determining from our calculations</a:t>
            </a:r>
            <a:endParaRPr lang="en-US" altLang="en-US">
              <a:cs typeface="Arial"/>
            </a:endParaRPr>
          </a:p>
          <a:p>
            <a:pPr lvl="1" eaLnBrk="1" hangingPunct="1"/>
            <a:r>
              <a:rPr lang="en-US" altLang="en-US" sz="1800"/>
              <a:t>Capable of tracking magnetic field within </a:t>
            </a:r>
            <a:r>
              <a:rPr lang="en-US" altLang="en-US" sz="1800" b="1" u="sng"/>
              <a:t>hours</a:t>
            </a:r>
            <a:r>
              <a:rPr lang="en-US" altLang="en-US" sz="1800"/>
              <a:t> of deployment </a:t>
            </a:r>
            <a:r>
              <a:rPr lang="en-US" altLang="en-US" sz="1800" baseline="30000"/>
              <a:t>[1]</a:t>
            </a:r>
            <a:endParaRPr lang="en-US" altLang="en-US" sz="1800">
              <a:cs typeface="Arial"/>
            </a:endParaRPr>
          </a:p>
          <a:p>
            <a:pPr eaLnBrk="1" hangingPunct="1"/>
            <a:r>
              <a:rPr lang="en-US" altLang="en-US" sz="2000"/>
              <a:t>Failsafe</a:t>
            </a:r>
            <a:endParaRPr lang="en-US" altLang="en-US" sz="2000">
              <a:cs typeface="Arial"/>
            </a:endParaRPr>
          </a:p>
          <a:p>
            <a:pPr lvl="1" eaLnBrk="1" hangingPunct="1"/>
            <a:r>
              <a:rPr lang="en-US" altLang="en-US" sz="1600"/>
              <a:t>Low probability of system not performing</a:t>
            </a:r>
            <a:endParaRPr lang="en-US" altLang="en-US" sz="1600">
              <a:cs typeface="Arial"/>
            </a:endParaRPr>
          </a:p>
          <a:p>
            <a:pPr lvl="2" eaLnBrk="1" hangingPunct="1"/>
            <a:r>
              <a:rPr lang="en-US" altLang="en-US"/>
              <a:t>Attitude sensor input not necessary</a:t>
            </a:r>
            <a:endParaRPr lang="en-US" altLang="en-US">
              <a:cs typeface="Arial"/>
            </a:endParaRPr>
          </a:p>
          <a:p>
            <a:pPr lvl="2" eaLnBrk="1" hangingPunct="1"/>
            <a:r>
              <a:rPr lang="en-US" altLang="en-US"/>
              <a:t>No power requirement</a:t>
            </a:r>
            <a:endParaRPr lang="en-US" altLang="en-US">
              <a:cs typeface="Arial"/>
            </a:endParaRPr>
          </a:p>
          <a:p>
            <a:pPr lvl="1" eaLnBrk="1" hangingPunct="1">
              <a:buFontTx/>
              <a:buNone/>
            </a:pPr>
            <a:endParaRPr lang="en-US" alt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Attitude Actuators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53969" y="5774739"/>
            <a:ext cx="44422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/>
              <a:t>[1] </a:t>
            </a:r>
            <a:r>
              <a:rPr lang="en-CA" sz="800" err="1"/>
              <a:t>Rawashdeh</a:t>
            </a:r>
            <a:r>
              <a:rPr lang="en-CA" sz="800"/>
              <a:t> S,(2010) “</a:t>
            </a:r>
            <a:r>
              <a:rPr lang="en-CA" sz="800" i="1"/>
              <a:t>PASSIVE ATTITUDE STABILIZATION FOR SMALL SATELLITES</a:t>
            </a:r>
            <a:r>
              <a:rPr lang="en-CA" sz="800"/>
              <a:t>” 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21" y="4244892"/>
            <a:ext cx="2742547" cy="16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4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30662" cy="4787900"/>
          </a:xfrm>
        </p:spPr>
        <p:txBody>
          <a:bodyPr/>
          <a:lstStyle/>
          <a:p>
            <a:pPr eaLnBrk="1" hangingPunct="1"/>
            <a:r>
              <a:rPr lang="en-US" altLang="en-US"/>
              <a:t>Hysteresis Rods</a:t>
            </a:r>
            <a:endParaRPr lang="en-US" altLang="en-US">
              <a:cs typeface="Arial"/>
            </a:endParaRPr>
          </a:p>
          <a:p>
            <a:pPr lvl="1" eaLnBrk="1" hangingPunct="1"/>
            <a:r>
              <a:rPr lang="en-US" altLang="en-US"/>
              <a:t>Need sufficient material to damp rotation about Z-axis</a:t>
            </a:r>
            <a:endParaRPr lang="en-US" altLang="en-US">
              <a:cs typeface="Arial"/>
            </a:endParaRPr>
          </a:p>
          <a:p>
            <a:pPr lvl="1" eaLnBrk="1" hangingPunct="1"/>
            <a:r>
              <a:rPr lang="en-US" altLang="en-US"/>
              <a:t>Too much can increase steady state error (lag) during orbits and interfere with LEDSAT operation</a:t>
            </a:r>
            <a:endParaRPr lang="en-US" altLang="en-US">
              <a:cs typeface="Arial"/>
            </a:endParaRP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cs typeface="Arial"/>
              </a:rPr>
              <a:t>8 rods/bars is typical to achieve damping in a wide variety of angles (TRANSIT-2A/1B, TNS-0/</a:t>
            </a:r>
            <a:r>
              <a:rPr lang="en-US">
                <a:solidFill>
                  <a:srgbClr val="000000"/>
                </a:solidFill>
                <a:cs typeface="Arial"/>
              </a:rPr>
              <a:t>TEKh-42</a:t>
            </a:r>
            <a:r>
              <a:rPr lang="en-US" altLang="en-US">
                <a:solidFill>
                  <a:srgbClr val="000000"/>
                </a:solidFill>
                <a:cs typeface="Arial"/>
              </a:rPr>
              <a:t>, KySat-1)</a:t>
            </a:r>
          </a:p>
          <a:p>
            <a:pPr lvl="1" eaLnBrk="1" hangingPunct="1"/>
            <a:endParaRPr lang="en-US" altLang="en-US">
              <a:solidFill>
                <a:srgbClr val="000000"/>
              </a:solidFill>
              <a:cs typeface="Arial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Attitude Actuators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04707" y="5667375"/>
            <a:ext cx="44422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/>
              <a:t>[1] </a:t>
            </a:r>
            <a:r>
              <a:rPr lang="en-CA" sz="800" err="1"/>
              <a:t>Rawashdeh</a:t>
            </a:r>
            <a:r>
              <a:rPr lang="en-CA" sz="800"/>
              <a:t> S,(2010) “</a:t>
            </a:r>
            <a:r>
              <a:rPr lang="en-CA" sz="800" i="1"/>
              <a:t>PASSIVE ATTITUDE STABILIZATION FOR SMALL SATELLITES</a:t>
            </a:r>
            <a:r>
              <a:rPr lang="en-CA" sz="800"/>
              <a:t>” </a:t>
            </a:r>
          </a:p>
        </p:txBody>
      </p:sp>
      <p:graphicFrame>
        <p:nvGraphicFramePr>
          <p:cNvPr id="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071479"/>
              </p:ext>
            </p:extLst>
          </p:nvPr>
        </p:nvGraphicFramePr>
        <p:xfrm>
          <a:off x="1494968" y="3552825"/>
          <a:ext cx="6249504" cy="185420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3121758">
                  <a:extLst>
                    <a:ext uri="{9D8B030D-6E8A-4147-A177-3AD203B41FA5}">
                      <a16:colId xmlns:a16="http://schemas.microsoft.com/office/drawing/2014/main" val="2109795024"/>
                    </a:ext>
                  </a:extLst>
                </a:gridCol>
                <a:gridCol w="3127746">
                  <a:extLst>
                    <a:ext uri="{9D8B030D-6E8A-4147-A177-3AD203B41FA5}">
                      <a16:colId xmlns:a16="http://schemas.microsoft.com/office/drawing/2014/main" val="34630248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HuMu80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91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0.70 cm</a:t>
                      </a:r>
                      <a:r>
                        <a:rPr lang="en-CA" baseline="30000"/>
                        <a:t>3</a:t>
                      </a:r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77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Coercivity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1.59 A/m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24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Remanence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0.35 Tesla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894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Saturation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/>
                        <a:t>0.73 Tesla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06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67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99FF"/>
                </a:solidFill>
              </a:rPr>
              <a:t>Communications Systems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75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Communications System</a:t>
            </a:r>
            <a:r>
              <a:rPr lang="en-US" altLang="en-US">
                <a:cs typeface="Arial"/>
              </a:rPr>
              <a:t> – Summary </a:t>
            </a:r>
            <a:endParaRPr lang="en-US" altLang="en-US"/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075" y="1009650"/>
            <a:ext cx="8229600" cy="4787900"/>
          </a:xfrm>
        </p:spPr>
        <p:txBody>
          <a:bodyPr/>
          <a:lstStyle/>
          <a:p>
            <a:pPr lvl="1" eaLnBrk="1" hangingPunct="1"/>
            <a:r>
              <a:rPr lang="en-US" altLang="en-US" sz="2400"/>
              <a:t>Uplink</a:t>
            </a:r>
            <a:r>
              <a:rPr lang="en-US" altLang="en-US" sz="2400">
                <a:cs typeface="Arial"/>
              </a:rPr>
              <a:t> and downlink will be operating at 437 MHz </a:t>
            </a:r>
          </a:p>
          <a:p>
            <a:pPr lvl="1" eaLnBrk="1" hangingPunct="1"/>
            <a:r>
              <a:rPr lang="en-US" altLang="en-US" sz="2400">
                <a:cs typeface="Arial"/>
              </a:rPr>
              <a:t>Uplinks will be used to change the satellite mode</a:t>
            </a:r>
          </a:p>
          <a:p>
            <a:pPr lvl="1" eaLnBrk="1" hangingPunct="1"/>
            <a:r>
              <a:rPr lang="en-US" altLang="en-US" sz="2400">
                <a:cs typeface="Arial"/>
              </a:rPr>
              <a:t>Downlinks will be used to issue replies and download collected data </a:t>
            </a:r>
          </a:p>
          <a:p>
            <a:pPr lvl="1" eaLnBrk="1" hangingPunct="1"/>
            <a:r>
              <a:rPr lang="en-US" altLang="en-US" sz="2400">
                <a:cs typeface="Arial"/>
              </a:rPr>
              <a:t>All calculations for communications were based on using the Royal Military College of Canada's setup base station</a:t>
            </a:r>
          </a:p>
          <a:p>
            <a:pPr lvl="1" eaLnBrk="1" hangingPunct="1"/>
            <a:endParaRPr lang="en-US" altLang="en-US"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76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Communications System</a:t>
            </a:r>
            <a:r>
              <a:rPr lang="en-US">
                <a:solidFill>
                  <a:srgbClr val="333399"/>
                </a:solidFill>
                <a:cs typeface="Arial"/>
              </a:rPr>
              <a:t>: Satellite Hardware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Nano Avionics UHF Antenna System and UHF Radio</a:t>
            </a:r>
          </a:p>
          <a:p>
            <a:pPr lvl="1"/>
            <a:r>
              <a:rPr lang="en-US">
                <a:cs typeface="Arial"/>
              </a:rPr>
              <a:t>NA-RFS-G1-R2 and NA-UHF-G0-R0 </a:t>
            </a:r>
          </a:p>
          <a:p>
            <a:r>
              <a:rPr lang="en-US">
                <a:cs typeface="Arial"/>
              </a:rPr>
              <a:t>9600 bit/s UART communications through radio </a:t>
            </a:r>
          </a:p>
          <a:p>
            <a:r>
              <a:rPr lang="en-US">
                <a:cs typeface="Arial"/>
              </a:rPr>
              <a:t>4 monopole antenna array matched to the radio </a:t>
            </a: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41" y="2943225"/>
            <a:ext cx="2743200" cy="287363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644" y="3345262"/>
            <a:ext cx="2743200" cy="20718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9302" y="5582285"/>
            <a:ext cx="3369393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Images taken from Nano Avionics datasheets </a:t>
            </a:r>
          </a:p>
        </p:txBody>
      </p:sp>
    </p:spTree>
    <p:extLst>
      <p:ext uri="{BB962C8B-B14F-4D97-AF65-F5344CB8AC3E}">
        <p14:creationId xmlns:p14="http://schemas.microsoft.com/office/powerpoint/2010/main" val="3189991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Communications System</a:t>
            </a:r>
            <a:r>
              <a:rPr lang="en-US">
                <a:solidFill>
                  <a:srgbClr val="333399"/>
                </a:solidFill>
                <a:cs typeface="Arial"/>
              </a:rPr>
              <a:t>: Base Station Hardware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RMC a dual polarity Yagi-</a:t>
            </a:r>
            <a:r>
              <a:rPr lang="en-US" err="1">
                <a:cs typeface="Arial"/>
              </a:rPr>
              <a:t>Uda</a:t>
            </a:r>
            <a:r>
              <a:rPr lang="en-US">
                <a:cs typeface="Arial"/>
              </a:rPr>
              <a:t> antenna with 15dBi of gain and tracking </a:t>
            </a:r>
          </a:p>
          <a:p>
            <a:r>
              <a:rPr lang="en-US">
                <a:cs typeface="Arial"/>
              </a:rPr>
              <a:t>75W of transmit power </a:t>
            </a:r>
          </a:p>
          <a:p>
            <a:r>
              <a:rPr lang="en-US">
                <a:cs typeface="Arial"/>
              </a:rPr>
              <a:t>9600 bps transceiver 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002" y="1609725"/>
            <a:ext cx="237190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55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Communications: Link Budgets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79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8" y="969963"/>
            <a:ext cx="7188642" cy="50215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175F25-48E7-44D2-8618-FCD3B58A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Changes to Payload 1 Since PDR – Original Design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81D60870-62BE-4CCA-B64F-B55CF5DC99EF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" t="4137" r="2017" b="3325"/>
          <a:stretch/>
        </p:blipFill>
        <p:spPr>
          <a:xfrm>
            <a:off x="44068" y="953158"/>
            <a:ext cx="9044848" cy="588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585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Communications</a:t>
            </a:r>
            <a:r>
              <a:rPr lang="en-US" altLang="en-US">
                <a:cs typeface="Arial"/>
              </a:rPr>
              <a:t>: Data Sources – Deployment Mode 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80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73" y="955675"/>
            <a:ext cx="9141523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354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Communications</a:t>
            </a:r>
            <a:r>
              <a:rPr lang="en-US" altLang="en-US">
                <a:cs typeface="Arial"/>
              </a:rPr>
              <a:t>: Data Sources – Default Mode 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81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" y="1000125"/>
            <a:ext cx="9110345" cy="581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1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401638"/>
            <a:ext cx="8489988" cy="568325"/>
          </a:xfrm>
        </p:spPr>
        <p:txBody>
          <a:bodyPr/>
          <a:lstStyle/>
          <a:p>
            <a:pPr eaLnBrk="1" hangingPunct="1"/>
            <a:r>
              <a:rPr lang="en-US" altLang="en-US"/>
              <a:t>Communications</a:t>
            </a:r>
            <a:r>
              <a:rPr lang="en-US" altLang="en-US">
                <a:cs typeface="Arial"/>
              </a:rPr>
              <a:t>: Data Sources – Communication Mode 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82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7900"/>
            <a:ext cx="9128125" cy="58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790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Communications</a:t>
            </a:r>
            <a:r>
              <a:rPr lang="en-US" altLang="en-US">
                <a:cs typeface="Arial"/>
              </a:rPr>
              <a:t>: Data Sources – Payload 1 Mode 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83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52" y="971550"/>
            <a:ext cx="9171940" cy="58324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Communications</a:t>
            </a:r>
            <a:r>
              <a:rPr lang="en-US" altLang="en-US">
                <a:cs typeface="Arial"/>
              </a:rPr>
              <a:t>: Data Sources – Payload 2 Mode 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84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971550"/>
            <a:ext cx="9113838" cy="58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549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Communications Throughput Budget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Each of the previous 5 modes are mutually exclusive</a:t>
            </a:r>
          </a:p>
          <a:p>
            <a:pPr eaLnBrk="1" hangingPunct="1"/>
            <a:r>
              <a:rPr lang="en-US" altLang="en-US"/>
              <a:t>The most data intense mode</a:t>
            </a:r>
            <a:r>
              <a:rPr lang="en-US" altLang="en-US">
                <a:cs typeface="Arial"/>
              </a:rPr>
              <a:t>, at 9600 baud, 1.5 minutes of downlink time will be needed per day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85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3399FF"/>
                </a:solidFill>
              </a:rPr>
              <a:t>Command and Data Handling</a:t>
            </a:r>
            <a:br>
              <a:rPr lang="en-US" altLang="en-US">
                <a:solidFill>
                  <a:srgbClr val="3399FF"/>
                </a:solidFill>
              </a:rPr>
            </a:br>
            <a:r>
              <a:rPr lang="en-US" altLang="en-US">
                <a:solidFill>
                  <a:srgbClr val="3399FF"/>
                </a:solidFill>
              </a:rPr>
              <a:t>(C&amp;DH) Sub-system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86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Papers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cs typeface="Arial"/>
              </a:rPr>
              <a:t>• TS-7600 Specs: </a:t>
            </a:r>
            <a:r>
              <a:rPr lang="en-US">
                <a:cs typeface="Arial"/>
                <a:hlinkClick r:id="rId2" invalidUrl="http://://wiki.embeddedarm.com/wiki/TS-7600"/>
              </a:rPr>
              <a:t>https://wiki.embeddedarm.com/wiki/TS-7600</a:t>
            </a:r>
            <a:endParaRPr lang="en-US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r>
              <a:rPr lang="en-US">
                <a:cs typeface="Arial"/>
              </a:rPr>
              <a:t>•Programming Language: </a:t>
            </a:r>
            <a:r>
              <a:rPr lang="en-US">
                <a:cs typeface="Arial"/>
                <a:hlinkClick r:id="rId3" invalidUrl="http://://www.activestate.com/blog/2016/09/python-vs-cc-embedded-systems"/>
              </a:rPr>
              <a:t>https://www.activestate.com/blog/2016/09/python-vs-cc-embedded-systems</a:t>
            </a:r>
            <a:endParaRPr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r>
              <a:rPr lang="en-US">
                <a:cs typeface="Arial"/>
              </a:rPr>
              <a:t>•Triple Modular Redundancy: </a:t>
            </a:r>
            <a:r>
              <a:rPr lang="en-US">
                <a:cs typeface="Arial"/>
                <a:hlinkClick r:id="rId4" invalidUrl="http://://www.isa.org/standards-and-publications/isa-publications/intech-magazine/2003/october/more-is-always-better-when-its-critical/"/>
              </a:rPr>
              <a:t>https://www.isa.org/standards-and-publications/isa-publications/intech-magazine/2003/october/more-is-always-better-when-its-critical/</a:t>
            </a:r>
            <a:endParaRPr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2570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C&amp;DH Architecture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61EC90D-7E0D-4DBB-9891-B7DE585592BD}" type="slidenum">
              <a:rPr lang="en-US" altLang="en-US" smtClean="0"/>
              <a:pPr>
                <a:defRPr/>
              </a:pPr>
              <a:t>88</a:t>
            </a:fld>
            <a:endParaRPr lang="en-US" altLang="en-US"/>
          </a:p>
          <a:p>
            <a:pPr>
              <a:defRPr/>
            </a:pPr>
            <a:r>
              <a:rPr lang="en-US" altLang="en-US"/>
              <a:t>Queen’s University</a:t>
            </a:r>
          </a:p>
          <a:p>
            <a:pPr>
              <a:defRPr/>
            </a:pPr>
            <a:endParaRPr lang="en-US" altLang="en-US"/>
          </a:p>
        </p:txBody>
      </p:sp>
      <p:pic>
        <p:nvPicPr>
          <p:cNvPr id="4" name="Picture 4" descr="QSAT Hardware 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838" y="955675"/>
            <a:ext cx="5064711" cy="4874503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Programming Language: Selection Process</a:t>
            </a:r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19544"/>
              </p:ext>
            </p:extLst>
          </p:nvPr>
        </p:nvGraphicFramePr>
        <p:xfrm>
          <a:off x="561975" y="1295400"/>
          <a:ext cx="7968772" cy="403294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984386">
                  <a:extLst>
                    <a:ext uri="{9D8B030D-6E8A-4147-A177-3AD203B41FA5}">
                      <a16:colId xmlns:a16="http://schemas.microsoft.com/office/drawing/2014/main" val="3663298335"/>
                    </a:ext>
                  </a:extLst>
                </a:gridCol>
                <a:gridCol w="3984386">
                  <a:extLst>
                    <a:ext uri="{9D8B030D-6E8A-4147-A177-3AD203B41FA5}">
                      <a16:colId xmlns:a16="http://schemas.microsoft.com/office/drawing/2014/main" val="727423279"/>
                    </a:ext>
                  </a:extLst>
                </a:gridCol>
              </a:tblGrid>
              <a:tr h="417532">
                <a:tc>
                  <a:txBody>
                    <a:bodyPr/>
                    <a:lstStyle/>
                    <a:p>
                      <a:pPr marL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PYTHON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C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4616468"/>
                  </a:ext>
                </a:extLst>
              </a:tr>
              <a:tr h="898087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High-level language; requires Hardware Abstraction Layer (HAL) to interface with embedded system; removes overhead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Mid/low level language; can be customized to work with any hardware out of the box (access memory registers directly using pointers)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98578896"/>
                  </a:ext>
                </a:extLst>
              </a:tr>
              <a:tr h="716894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Simpler language, readable; often faster creation time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Harder to read; often longer creation time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2217120"/>
                  </a:ext>
                </a:extLst>
              </a:tr>
              <a:tr h="582969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Slower runtime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Compact file sizes &amp; faster runtime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49668925"/>
                  </a:ext>
                </a:extLst>
              </a:tr>
              <a:tr h="449043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No HAL available for the TS-7600; would require more code and time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Sample code for the TS-7600 is provided in C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5809604"/>
                  </a:ext>
                </a:extLst>
              </a:tr>
              <a:tr h="669626"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effectLst/>
                        </a:rPr>
                        <a:t>Dynamically interpreted: more likely errors will occur during compilation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Statically interpreted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85988927"/>
                  </a:ext>
                </a:extLst>
              </a:tr>
            </a:tbl>
          </a:graphicData>
        </a:graphic>
      </p:graphicFrame>
      <p:sp>
        <p:nvSpPr>
          <p:cNvPr id="3" name="Frame 2">
            <a:extLst>
              <a:ext uri="{FF2B5EF4-FFF2-40B4-BE49-F238E27FC236}">
                <a16:creationId xmlns:a16="http://schemas.microsoft.com/office/drawing/2014/main" id="{8463E26E-18E9-4FC0-9201-21095A8ADBCC}"/>
              </a:ext>
            </a:extLst>
          </p:cNvPr>
          <p:cNvSpPr/>
          <p:nvPr/>
        </p:nvSpPr>
        <p:spPr>
          <a:xfrm>
            <a:off x="4452938" y="1219200"/>
            <a:ext cx="4137025" cy="4097820"/>
          </a:xfrm>
          <a:prstGeom prst="frame">
            <a:avLst>
              <a:gd name="adj1" fmla="val 1949"/>
            </a:avLst>
          </a:prstGeom>
          <a:solidFill>
            <a:srgbClr val="FF0000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6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36541-B744-49EB-A245-11A426AF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Changes to Payload 1 Since PDR – Updated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C963D-F851-4936-BDF6-21949FC8F0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2" b="4088"/>
          <a:stretch/>
        </p:blipFill>
        <p:spPr>
          <a:xfrm>
            <a:off x="-138395" y="982708"/>
            <a:ext cx="9282395" cy="58734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48663" y="6143625"/>
            <a:ext cx="729362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91943" y="6067425"/>
            <a:ext cx="1205348" cy="2462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solidFill>
                  <a:srgbClr val="606060"/>
                </a:solidFill>
              </a:rPr>
              <a:t>Aspheric Lens</a:t>
            </a:r>
            <a:endParaRPr lang="en-US" sz="1000" b="1">
              <a:solidFill>
                <a:srgbClr val="60606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22373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Software Architecture</a:t>
            </a:r>
            <a:endParaRPr lang="en-US"/>
          </a:p>
        </p:txBody>
      </p:sp>
      <p:pic>
        <p:nvPicPr>
          <p:cNvPr id="3" name="Picture 4" descr="Software 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22" y="976732"/>
            <a:ext cx="5113494" cy="58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487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Uplinked Commands</a:t>
            </a:r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1027113"/>
            <a:ext cx="4340035" cy="4732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0" y="1171575"/>
            <a:ext cx="4033457" cy="9540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sz="2800">
                <a:latin typeface="Calibri"/>
              </a:rPr>
              <a:t> Command library – one file for each command</a:t>
            </a:r>
          </a:p>
        </p:txBody>
      </p:sp>
    </p:spTree>
    <p:extLst>
      <p:ext uri="{BB962C8B-B14F-4D97-AF65-F5344CB8AC3E}">
        <p14:creationId xmlns:p14="http://schemas.microsoft.com/office/powerpoint/2010/main" val="38409034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Onboard Computer (TS-7600)</a:t>
            </a:r>
            <a:endParaRPr lang="en-US"/>
          </a:p>
        </p:txBody>
      </p:sp>
      <p:pic>
        <p:nvPicPr>
          <p:cNvPr id="4" name="Picture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" y="1019175"/>
            <a:ext cx="5581650" cy="4857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371600"/>
            <a:ext cx="3846513" cy="4109022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956886"/>
              </p:ext>
            </p:extLst>
          </p:nvPr>
        </p:nvGraphicFramePr>
        <p:xfrm>
          <a:off x="447830" y="1390650"/>
          <a:ext cx="4184196" cy="4056519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2092098">
                  <a:extLst>
                    <a:ext uri="{9D8B030D-6E8A-4147-A177-3AD203B41FA5}">
                      <a16:colId xmlns:a16="http://schemas.microsoft.com/office/drawing/2014/main" val="2780309294"/>
                    </a:ext>
                  </a:extLst>
                </a:gridCol>
                <a:gridCol w="2092098">
                  <a:extLst>
                    <a:ext uri="{9D8B030D-6E8A-4147-A177-3AD203B41FA5}">
                      <a16:colId xmlns:a16="http://schemas.microsoft.com/office/drawing/2014/main" val="2137787293"/>
                    </a:ext>
                  </a:extLst>
                </a:gridCol>
              </a:tblGrid>
              <a:tr h="296096"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CPU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ARM, 454 MHz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2786174"/>
                  </a:ext>
                </a:extLst>
              </a:tr>
              <a:tr h="296096"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256 MB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5988367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Storage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MB (Onboard), 2 microSD Sockets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6656901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Acquisition &amp; Control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55 Digital IO, 4 ADC pins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8108560"/>
                  </a:ext>
                </a:extLst>
              </a:tr>
              <a:tr h="1085688">
                <a:tc>
                  <a:txBody>
                    <a:bodyPr/>
                    <a:lstStyle/>
                    <a:p>
                      <a:pPr marL="0" marR="0" indent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Interfaces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10/100 Ethernet</a:t>
                      </a:r>
                      <a:endParaRPr lang="en-US">
                        <a:effectLst/>
                      </a:endParaRPr>
                    </a:p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2x USB</a:t>
                      </a:r>
                      <a:endParaRPr lang="en-US">
                        <a:effectLst/>
                      </a:endParaRPr>
                    </a:p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8x Serial/COM ports</a:t>
                      </a:r>
                      <a:endParaRPr lang="en-US">
                        <a:effectLst/>
                      </a:endParaRPr>
                    </a:p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1x SPI</a:t>
                      </a:r>
                      <a:endParaRPr lang="en-US">
                        <a:effectLst/>
                      </a:endParaRPr>
                    </a:p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1x I2C</a:t>
                      </a:r>
                      <a:endParaRPr lang="en-US">
                        <a:effectLst/>
                      </a:endParaRPr>
                    </a:p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1x CAN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4643079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Onboard Devices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RTC, WDT, Temp. Sensor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7639996"/>
                  </a:ext>
                </a:extLst>
              </a:tr>
              <a:tr h="394795"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Operation Temperature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-20 °C to 70 °C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17014117"/>
                  </a:ext>
                </a:extLst>
              </a:tr>
              <a:tr h="572452">
                <a:tc>
                  <a:txBody>
                    <a:bodyPr/>
                    <a:lstStyle/>
                    <a:p>
                      <a:pPr marL="0" marR="0" indent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Power Consumption &amp; Supply Voltage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 W (Max), 5 VDC (OP)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1329875"/>
                  </a:ext>
                </a:extLst>
              </a:tr>
              <a:tr h="227007">
                <a:tc>
                  <a:txBody>
                    <a:bodyPr/>
                    <a:lstStyle/>
                    <a:p>
                      <a:pPr marL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Size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 mm x 66 mm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8518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9214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33CC"/>
                </a:solidFill>
              </a:rPr>
              <a:t>Assembly, Integration, and Test</a:t>
            </a:r>
            <a:br>
              <a:rPr lang="en-US" altLang="en-US">
                <a:solidFill>
                  <a:srgbClr val="0033CC"/>
                </a:solidFill>
              </a:rPr>
            </a:br>
            <a:r>
              <a:rPr lang="en-US" altLang="en-US">
                <a:solidFill>
                  <a:srgbClr val="0033CC"/>
                </a:solidFill>
              </a:rPr>
              <a:t>(AI&amp;T)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AFCA9CC6-621F-483B-A90F-A2D84E4C6076}" type="slidenum">
              <a:rPr lang="en-US" altLang="en-US" sz="900" smtClean="0"/>
              <a:pPr>
                <a:defRPr/>
              </a:pPr>
              <a:t>93</a:t>
            </a:fld>
            <a:endParaRPr lang="en-US" altLang="en-US" sz="900"/>
          </a:p>
          <a:p>
            <a:pPr>
              <a:defRPr/>
            </a:pPr>
            <a:r>
              <a:rPr lang="en-US" altLang="en-US" sz="900"/>
              <a:t>Queen’s University</a:t>
            </a:r>
          </a:p>
          <a:p>
            <a:pPr>
              <a:defRPr/>
            </a:pPr>
            <a:endParaRPr lang="en-US" altLang="en-US" sz="9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Mechanical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46765"/>
            <a:ext cx="8229600" cy="966651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*Shaker table at Queens available.</a:t>
            </a:r>
          </a:p>
          <a:p>
            <a:pPr marL="0" indent="0">
              <a:buNone/>
            </a:pPr>
            <a:r>
              <a:rPr lang="en-US" sz="2000"/>
              <a:t>**Vacuum chamber at RMC to be used.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200107"/>
              </p:ext>
            </p:extLst>
          </p:nvPr>
        </p:nvGraphicFramePr>
        <p:xfrm>
          <a:off x="439738" y="1481328"/>
          <a:ext cx="8366964" cy="34589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66343">
                  <a:extLst>
                    <a:ext uri="{9D8B030D-6E8A-4147-A177-3AD203B41FA5}">
                      <a16:colId xmlns:a16="http://schemas.microsoft.com/office/drawing/2014/main" val="1629538713"/>
                    </a:ext>
                  </a:extLst>
                </a:gridCol>
                <a:gridCol w="3149966">
                  <a:extLst>
                    <a:ext uri="{9D8B030D-6E8A-4147-A177-3AD203B41FA5}">
                      <a16:colId xmlns:a16="http://schemas.microsoft.com/office/drawing/2014/main" val="276128742"/>
                    </a:ext>
                  </a:extLst>
                </a:gridCol>
                <a:gridCol w="1464458">
                  <a:extLst>
                    <a:ext uri="{9D8B030D-6E8A-4147-A177-3AD203B41FA5}">
                      <a16:colId xmlns:a16="http://schemas.microsoft.com/office/drawing/2014/main" val="1222891729"/>
                    </a:ext>
                  </a:extLst>
                </a:gridCol>
                <a:gridCol w="1077636">
                  <a:extLst>
                    <a:ext uri="{9D8B030D-6E8A-4147-A177-3AD203B41FA5}">
                      <a16:colId xmlns:a16="http://schemas.microsoft.com/office/drawing/2014/main" val="1429794086"/>
                    </a:ext>
                  </a:extLst>
                </a:gridCol>
                <a:gridCol w="1208561">
                  <a:extLst>
                    <a:ext uri="{9D8B030D-6E8A-4147-A177-3AD203B41FA5}">
                      <a16:colId xmlns:a16="http://schemas.microsoft.com/office/drawing/2014/main" val="698750981"/>
                    </a:ext>
                  </a:extLst>
                </a:gridCol>
              </a:tblGrid>
              <a:tr h="588299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Involved</a:t>
                      </a:r>
                      <a:r>
                        <a:rPr lang="en-US" sz="1600" baseline="0"/>
                        <a:t> Subsystems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Start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End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257479"/>
                  </a:ext>
                </a:extLst>
              </a:tr>
              <a:tr h="946793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Ensure TS-7600 and EPS power on when switch is released; Test TS-7600 timer prior to antenna deployment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>
                          <a:effectLst/>
                        </a:rPr>
                        <a:t> TS-7600, EPS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Oct-2017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>
                          <a:effectLst/>
                        </a:rPr>
                        <a:t>Dec-2017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072521"/>
                  </a:ext>
                </a:extLst>
              </a:tr>
              <a:tr h="9008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Vibration Testing*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Simulate launch sequence natural modules with vibration table  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Primary and Secondary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Oct-2017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Dec-2017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205942"/>
                  </a:ext>
                </a:extLst>
              </a:tr>
              <a:tr h="9376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Thermal Vacuum Testing**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Operate basic functions in vacuum and low/high temperatures-depending on securing sufficient chamber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Mar-2018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April-2018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47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3398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-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" name="AutoShape 96"/>
          <p:cNvSpPr>
            <a:spLocks noChangeAspect="1" noChangeArrowheads="1" noTextEdit="1"/>
          </p:cNvSpPr>
          <p:nvPr/>
        </p:nvSpPr>
        <p:spPr bwMode="auto">
          <a:xfrm>
            <a:off x="412750" y="969965"/>
            <a:ext cx="8318500" cy="496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0" name="Rectangle 98"/>
          <p:cNvSpPr>
            <a:spLocks noChangeArrowheads="1"/>
          </p:cNvSpPr>
          <p:nvPr/>
        </p:nvSpPr>
        <p:spPr bwMode="auto">
          <a:xfrm>
            <a:off x="420688" y="973140"/>
            <a:ext cx="1804988" cy="642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1" name="Rectangle 99"/>
          <p:cNvSpPr>
            <a:spLocks noChangeArrowheads="1"/>
          </p:cNvSpPr>
          <p:nvPr/>
        </p:nvSpPr>
        <p:spPr bwMode="auto">
          <a:xfrm>
            <a:off x="2225675" y="973140"/>
            <a:ext cx="2363788" cy="642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2" name="Rectangle 100"/>
          <p:cNvSpPr>
            <a:spLocks noChangeArrowheads="1"/>
          </p:cNvSpPr>
          <p:nvPr/>
        </p:nvSpPr>
        <p:spPr bwMode="auto">
          <a:xfrm>
            <a:off x="4589465" y="973140"/>
            <a:ext cx="1312863" cy="642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3" name="Rectangle 101"/>
          <p:cNvSpPr>
            <a:spLocks noChangeArrowheads="1"/>
          </p:cNvSpPr>
          <p:nvPr/>
        </p:nvSpPr>
        <p:spPr bwMode="auto">
          <a:xfrm>
            <a:off x="5902325" y="973140"/>
            <a:ext cx="1314450" cy="642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2"/>
          <p:cNvSpPr>
            <a:spLocks noChangeArrowheads="1"/>
          </p:cNvSpPr>
          <p:nvPr/>
        </p:nvSpPr>
        <p:spPr bwMode="auto">
          <a:xfrm>
            <a:off x="7216775" y="973140"/>
            <a:ext cx="1487488" cy="6429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5" name="Rectangle 103"/>
          <p:cNvSpPr>
            <a:spLocks noChangeArrowheads="1"/>
          </p:cNvSpPr>
          <p:nvPr/>
        </p:nvSpPr>
        <p:spPr bwMode="auto">
          <a:xfrm>
            <a:off x="420688" y="1616075"/>
            <a:ext cx="1804988" cy="1090612"/>
          </a:xfrm>
          <a:prstGeom prst="rect">
            <a:avLst/>
          </a:prstGeom>
          <a:solidFill>
            <a:srgbClr val="CDC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6" name="Rectangle 104"/>
          <p:cNvSpPr>
            <a:spLocks noChangeArrowheads="1"/>
          </p:cNvSpPr>
          <p:nvPr/>
        </p:nvSpPr>
        <p:spPr bwMode="auto">
          <a:xfrm>
            <a:off x="2225675" y="1616075"/>
            <a:ext cx="2363788" cy="1090612"/>
          </a:xfrm>
          <a:prstGeom prst="rect">
            <a:avLst/>
          </a:prstGeom>
          <a:solidFill>
            <a:srgbClr val="CDC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5"/>
          <p:cNvSpPr>
            <a:spLocks noChangeArrowheads="1"/>
          </p:cNvSpPr>
          <p:nvPr/>
        </p:nvSpPr>
        <p:spPr bwMode="auto">
          <a:xfrm>
            <a:off x="4589465" y="1616075"/>
            <a:ext cx="1312863" cy="1090612"/>
          </a:xfrm>
          <a:prstGeom prst="rect">
            <a:avLst/>
          </a:prstGeom>
          <a:solidFill>
            <a:srgbClr val="CDC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6"/>
          <p:cNvSpPr>
            <a:spLocks noChangeArrowheads="1"/>
          </p:cNvSpPr>
          <p:nvPr/>
        </p:nvSpPr>
        <p:spPr bwMode="auto">
          <a:xfrm>
            <a:off x="5902325" y="1616075"/>
            <a:ext cx="1314450" cy="1090612"/>
          </a:xfrm>
          <a:prstGeom prst="rect">
            <a:avLst/>
          </a:prstGeom>
          <a:solidFill>
            <a:srgbClr val="CDC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7"/>
          <p:cNvSpPr>
            <a:spLocks noChangeArrowheads="1"/>
          </p:cNvSpPr>
          <p:nvPr/>
        </p:nvSpPr>
        <p:spPr bwMode="auto">
          <a:xfrm>
            <a:off x="7216775" y="1616075"/>
            <a:ext cx="1487488" cy="1090612"/>
          </a:xfrm>
          <a:prstGeom prst="rect">
            <a:avLst/>
          </a:prstGeom>
          <a:solidFill>
            <a:srgbClr val="CDC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8"/>
          <p:cNvSpPr>
            <a:spLocks noChangeArrowheads="1"/>
          </p:cNvSpPr>
          <p:nvPr/>
        </p:nvSpPr>
        <p:spPr bwMode="auto">
          <a:xfrm>
            <a:off x="420688" y="2706690"/>
            <a:ext cx="1804988" cy="1182687"/>
          </a:xfrm>
          <a:prstGeom prst="rect">
            <a:avLst/>
          </a:prstGeom>
          <a:solidFill>
            <a:srgbClr val="E8E8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1" name="Rectangle 109"/>
          <p:cNvSpPr>
            <a:spLocks noChangeArrowheads="1"/>
          </p:cNvSpPr>
          <p:nvPr/>
        </p:nvSpPr>
        <p:spPr bwMode="auto">
          <a:xfrm>
            <a:off x="2225675" y="2706690"/>
            <a:ext cx="2363788" cy="1182687"/>
          </a:xfrm>
          <a:prstGeom prst="rect">
            <a:avLst/>
          </a:prstGeom>
          <a:solidFill>
            <a:srgbClr val="E8E8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2" name="Rectangle 110"/>
          <p:cNvSpPr>
            <a:spLocks noChangeArrowheads="1"/>
          </p:cNvSpPr>
          <p:nvPr/>
        </p:nvSpPr>
        <p:spPr bwMode="auto">
          <a:xfrm>
            <a:off x="4589465" y="2706690"/>
            <a:ext cx="1312863" cy="1182687"/>
          </a:xfrm>
          <a:prstGeom prst="rect">
            <a:avLst/>
          </a:prstGeom>
          <a:solidFill>
            <a:srgbClr val="E8E8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1"/>
          <p:cNvSpPr>
            <a:spLocks noChangeArrowheads="1"/>
          </p:cNvSpPr>
          <p:nvPr/>
        </p:nvSpPr>
        <p:spPr bwMode="auto">
          <a:xfrm>
            <a:off x="5902325" y="2706690"/>
            <a:ext cx="1314450" cy="1182687"/>
          </a:xfrm>
          <a:prstGeom prst="rect">
            <a:avLst/>
          </a:prstGeom>
          <a:solidFill>
            <a:srgbClr val="E8E8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4" name="Rectangle 112"/>
          <p:cNvSpPr>
            <a:spLocks noChangeArrowheads="1"/>
          </p:cNvSpPr>
          <p:nvPr/>
        </p:nvSpPr>
        <p:spPr bwMode="auto">
          <a:xfrm>
            <a:off x="7216775" y="2706690"/>
            <a:ext cx="1487488" cy="1182687"/>
          </a:xfrm>
          <a:prstGeom prst="rect">
            <a:avLst/>
          </a:prstGeom>
          <a:solidFill>
            <a:srgbClr val="E8E8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5" name="Rectangle 113"/>
          <p:cNvSpPr>
            <a:spLocks noChangeArrowheads="1"/>
          </p:cNvSpPr>
          <p:nvPr/>
        </p:nvSpPr>
        <p:spPr bwMode="auto">
          <a:xfrm>
            <a:off x="420688" y="3889375"/>
            <a:ext cx="1804988" cy="1181100"/>
          </a:xfrm>
          <a:prstGeom prst="rect">
            <a:avLst/>
          </a:prstGeom>
          <a:solidFill>
            <a:srgbClr val="CDC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6" name="Rectangle 114"/>
          <p:cNvSpPr>
            <a:spLocks noChangeArrowheads="1"/>
          </p:cNvSpPr>
          <p:nvPr/>
        </p:nvSpPr>
        <p:spPr bwMode="auto">
          <a:xfrm>
            <a:off x="2225675" y="3889375"/>
            <a:ext cx="2363788" cy="1181100"/>
          </a:xfrm>
          <a:prstGeom prst="rect">
            <a:avLst/>
          </a:prstGeom>
          <a:solidFill>
            <a:srgbClr val="CDC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7" name="Rectangle 115"/>
          <p:cNvSpPr>
            <a:spLocks noChangeArrowheads="1"/>
          </p:cNvSpPr>
          <p:nvPr/>
        </p:nvSpPr>
        <p:spPr bwMode="auto">
          <a:xfrm>
            <a:off x="4589465" y="3889375"/>
            <a:ext cx="1312863" cy="1181100"/>
          </a:xfrm>
          <a:prstGeom prst="rect">
            <a:avLst/>
          </a:prstGeom>
          <a:solidFill>
            <a:srgbClr val="CDC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8" name="Rectangle 116"/>
          <p:cNvSpPr>
            <a:spLocks noChangeArrowheads="1"/>
          </p:cNvSpPr>
          <p:nvPr/>
        </p:nvSpPr>
        <p:spPr bwMode="auto">
          <a:xfrm>
            <a:off x="5902325" y="3889375"/>
            <a:ext cx="1314450" cy="1181100"/>
          </a:xfrm>
          <a:prstGeom prst="rect">
            <a:avLst/>
          </a:prstGeom>
          <a:solidFill>
            <a:srgbClr val="CDC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9" name="Rectangle 117"/>
          <p:cNvSpPr>
            <a:spLocks noChangeArrowheads="1"/>
          </p:cNvSpPr>
          <p:nvPr/>
        </p:nvSpPr>
        <p:spPr bwMode="auto">
          <a:xfrm>
            <a:off x="7216775" y="3889375"/>
            <a:ext cx="1487488" cy="1181100"/>
          </a:xfrm>
          <a:prstGeom prst="rect">
            <a:avLst/>
          </a:prstGeom>
          <a:solidFill>
            <a:srgbClr val="CDC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0" name="Rectangle 118"/>
          <p:cNvSpPr>
            <a:spLocks noChangeArrowheads="1"/>
          </p:cNvSpPr>
          <p:nvPr/>
        </p:nvSpPr>
        <p:spPr bwMode="auto">
          <a:xfrm>
            <a:off x="420688" y="5070475"/>
            <a:ext cx="1804988" cy="804862"/>
          </a:xfrm>
          <a:prstGeom prst="rect">
            <a:avLst/>
          </a:prstGeom>
          <a:solidFill>
            <a:srgbClr val="E8E8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1" name="Rectangle 119"/>
          <p:cNvSpPr>
            <a:spLocks noChangeArrowheads="1"/>
          </p:cNvSpPr>
          <p:nvPr/>
        </p:nvSpPr>
        <p:spPr bwMode="auto">
          <a:xfrm>
            <a:off x="2225675" y="5070475"/>
            <a:ext cx="2363788" cy="804862"/>
          </a:xfrm>
          <a:prstGeom prst="rect">
            <a:avLst/>
          </a:prstGeom>
          <a:solidFill>
            <a:srgbClr val="E8E8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2" name="Rectangle 120"/>
          <p:cNvSpPr>
            <a:spLocks noChangeArrowheads="1"/>
          </p:cNvSpPr>
          <p:nvPr/>
        </p:nvSpPr>
        <p:spPr bwMode="auto">
          <a:xfrm>
            <a:off x="4589465" y="5070475"/>
            <a:ext cx="1312863" cy="804862"/>
          </a:xfrm>
          <a:prstGeom prst="rect">
            <a:avLst/>
          </a:prstGeom>
          <a:solidFill>
            <a:srgbClr val="E8E8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3" name="Rectangle 121"/>
          <p:cNvSpPr>
            <a:spLocks noChangeArrowheads="1"/>
          </p:cNvSpPr>
          <p:nvPr/>
        </p:nvSpPr>
        <p:spPr bwMode="auto">
          <a:xfrm>
            <a:off x="5902325" y="5070475"/>
            <a:ext cx="1314450" cy="804862"/>
          </a:xfrm>
          <a:prstGeom prst="rect">
            <a:avLst/>
          </a:prstGeom>
          <a:solidFill>
            <a:srgbClr val="E8E8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4" name="Rectangle 122"/>
          <p:cNvSpPr>
            <a:spLocks noChangeArrowheads="1"/>
          </p:cNvSpPr>
          <p:nvPr/>
        </p:nvSpPr>
        <p:spPr bwMode="auto">
          <a:xfrm>
            <a:off x="7216775" y="5070475"/>
            <a:ext cx="1487488" cy="804862"/>
          </a:xfrm>
          <a:prstGeom prst="rect">
            <a:avLst/>
          </a:prstGeom>
          <a:solidFill>
            <a:srgbClr val="E8E8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5" name="Line 123"/>
          <p:cNvSpPr>
            <a:spLocks noChangeShapeType="1"/>
          </p:cNvSpPr>
          <p:nvPr/>
        </p:nvSpPr>
        <p:spPr bwMode="auto">
          <a:xfrm>
            <a:off x="2225675" y="966790"/>
            <a:ext cx="0" cy="4916487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6" name="Line 124"/>
          <p:cNvSpPr>
            <a:spLocks noChangeShapeType="1"/>
          </p:cNvSpPr>
          <p:nvPr/>
        </p:nvSpPr>
        <p:spPr bwMode="auto">
          <a:xfrm>
            <a:off x="4589463" y="966790"/>
            <a:ext cx="0" cy="4916487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7" name="Line 125"/>
          <p:cNvSpPr>
            <a:spLocks noChangeShapeType="1"/>
          </p:cNvSpPr>
          <p:nvPr/>
        </p:nvSpPr>
        <p:spPr bwMode="auto">
          <a:xfrm>
            <a:off x="5902325" y="966790"/>
            <a:ext cx="0" cy="4916487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8" name="Line 126"/>
          <p:cNvSpPr>
            <a:spLocks noChangeShapeType="1"/>
          </p:cNvSpPr>
          <p:nvPr/>
        </p:nvSpPr>
        <p:spPr bwMode="auto">
          <a:xfrm>
            <a:off x="7216775" y="966790"/>
            <a:ext cx="0" cy="4916487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9" name="Line 127"/>
          <p:cNvSpPr>
            <a:spLocks noChangeShapeType="1"/>
          </p:cNvSpPr>
          <p:nvPr/>
        </p:nvSpPr>
        <p:spPr bwMode="auto">
          <a:xfrm>
            <a:off x="414340" y="1616075"/>
            <a:ext cx="8296275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0" name="Line 128"/>
          <p:cNvSpPr>
            <a:spLocks noChangeShapeType="1"/>
          </p:cNvSpPr>
          <p:nvPr/>
        </p:nvSpPr>
        <p:spPr bwMode="auto">
          <a:xfrm>
            <a:off x="414340" y="2706688"/>
            <a:ext cx="82962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1" name="Line 129"/>
          <p:cNvSpPr>
            <a:spLocks noChangeShapeType="1"/>
          </p:cNvSpPr>
          <p:nvPr/>
        </p:nvSpPr>
        <p:spPr bwMode="auto">
          <a:xfrm>
            <a:off x="414340" y="3889375"/>
            <a:ext cx="82962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2" name="Line 130"/>
          <p:cNvSpPr>
            <a:spLocks noChangeShapeType="1"/>
          </p:cNvSpPr>
          <p:nvPr/>
        </p:nvSpPr>
        <p:spPr bwMode="auto">
          <a:xfrm>
            <a:off x="390525" y="5098687"/>
            <a:ext cx="82962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3" name="Line 131"/>
          <p:cNvSpPr>
            <a:spLocks noChangeShapeType="1"/>
          </p:cNvSpPr>
          <p:nvPr/>
        </p:nvSpPr>
        <p:spPr bwMode="auto">
          <a:xfrm>
            <a:off x="420688" y="966790"/>
            <a:ext cx="0" cy="4916487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4" name="Line 132"/>
          <p:cNvSpPr>
            <a:spLocks noChangeShapeType="1"/>
          </p:cNvSpPr>
          <p:nvPr/>
        </p:nvSpPr>
        <p:spPr bwMode="auto">
          <a:xfrm>
            <a:off x="8704263" y="966790"/>
            <a:ext cx="0" cy="4916487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5" name="Line 133"/>
          <p:cNvSpPr>
            <a:spLocks noChangeShapeType="1"/>
          </p:cNvSpPr>
          <p:nvPr/>
        </p:nvSpPr>
        <p:spPr bwMode="auto">
          <a:xfrm>
            <a:off x="414340" y="973138"/>
            <a:ext cx="82962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6" name="Line 134"/>
          <p:cNvSpPr>
            <a:spLocks noChangeShapeType="1"/>
          </p:cNvSpPr>
          <p:nvPr/>
        </p:nvSpPr>
        <p:spPr bwMode="auto">
          <a:xfrm>
            <a:off x="414340" y="5875338"/>
            <a:ext cx="82962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7" name="Rectangle 135"/>
          <p:cNvSpPr>
            <a:spLocks noChangeArrowheads="1"/>
          </p:cNvSpPr>
          <p:nvPr/>
        </p:nvSpPr>
        <p:spPr bwMode="auto">
          <a:xfrm>
            <a:off x="1133477" y="1187450"/>
            <a:ext cx="38164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>
                <a:solidFill>
                  <a:srgbClr val="FFFFFF"/>
                </a:solidFill>
              </a:rPr>
              <a:t>Test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8" name="Rectangle 136"/>
          <p:cNvSpPr>
            <a:spLocks noChangeArrowheads="1"/>
          </p:cNvSpPr>
          <p:nvPr/>
        </p:nvSpPr>
        <p:spPr bwMode="auto">
          <a:xfrm>
            <a:off x="2900363" y="1187450"/>
            <a:ext cx="105798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>
                <a:solidFill>
                  <a:srgbClr val="FFFFFF"/>
                </a:solidFill>
              </a:rPr>
              <a:t>Description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9" name="Rectangle 137"/>
          <p:cNvSpPr>
            <a:spLocks noChangeArrowheads="1"/>
          </p:cNvSpPr>
          <p:nvPr/>
        </p:nvSpPr>
        <p:spPr bwMode="auto">
          <a:xfrm>
            <a:off x="4875215" y="1071563"/>
            <a:ext cx="77905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>
                <a:solidFill>
                  <a:srgbClr val="FFFFFF"/>
                </a:solidFill>
              </a:rPr>
              <a:t>Involved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0" name="Rectangle 138"/>
          <p:cNvSpPr>
            <a:spLocks noChangeArrowheads="1"/>
          </p:cNvSpPr>
          <p:nvPr/>
        </p:nvSpPr>
        <p:spPr bwMode="auto">
          <a:xfrm>
            <a:off x="4694238" y="1300163"/>
            <a:ext cx="113492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>
                <a:solidFill>
                  <a:srgbClr val="FFFFFF"/>
                </a:solidFill>
              </a:rPr>
              <a:t>Subsystems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1" name="Rectangle 139"/>
          <p:cNvSpPr>
            <a:spLocks noChangeArrowheads="1"/>
          </p:cNvSpPr>
          <p:nvPr/>
        </p:nvSpPr>
        <p:spPr bwMode="auto">
          <a:xfrm>
            <a:off x="6113463" y="1187450"/>
            <a:ext cx="91050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>
                <a:solidFill>
                  <a:srgbClr val="FFFFFF"/>
                </a:solidFill>
              </a:rPr>
              <a:t>Start Date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2" name="Rectangle 140"/>
          <p:cNvSpPr>
            <a:spLocks noChangeArrowheads="1"/>
          </p:cNvSpPr>
          <p:nvPr/>
        </p:nvSpPr>
        <p:spPr bwMode="auto">
          <a:xfrm>
            <a:off x="7558088" y="1187450"/>
            <a:ext cx="8335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>
                <a:solidFill>
                  <a:srgbClr val="FFFFFF"/>
                </a:solidFill>
              </a:rPr>
              <a:t>End Date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" name="Rectangle 141"/>
          <p:cNvSpPr>
            <a:spLocks noChangeArrowheads="1"/>
          </p:cNvSpPr>
          <p:nvPr/>
        </p:nvSpPr>
        <p:spPr bwMode="auto">
          <a:xfrm>
            <a:off x="620713" y="1947863"/>
            <a:ext cx="149880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Solar Panel PCB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4" name="Rectangle 142"/>
          <p:cNvSpPr>
            <a:spLocks noChangeArrowheads="1"/>
          </p:cNvSpPr>
          <p:nvPr/>
        </p:nvSpPr>
        <p:spPr bwMode="auto">
          <a:xfrm>
            <a:off x="515574" y="2240394"/>
            <a:ext cx="163589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Design and Testing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5" name="Rectangle 143"/>
          <p:cNvSpPr>
            <a:spLocks noChangeArrowheads="1"/>
          </p:cNvSpPr>
          <p:nvPr/>
        </p:nvSpPr>
        <p:spPr bwMode="auto">
          <a:xfrm>
            <a:off x="2297115" y="1850235"/>
            <a:ext cx="49372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Eagle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6" name="Rectangle 144"/>
          <p:cNvSpPr>
            <a:spLocks noChangeArrowheads="1"/>
          </p:cNvSpPr>
          <p:nvPr/>
        </p:nvSpPr>
        <p:spPr bwMode="auto">
          <a:xfrm>
            <a:off x="2838452" y="1850235"/>
            <a:ext cx="175528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Software to develop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7" name="Rectangle 145"/>
          <p:cNvSpPr>
            <a:spLocks noChangeArrowheads="1"/>
          </p:cNvSpPr>
          <p:nvPr/>
        </p:nvSpPr>
        <p:spPr bwMode="auto">
          <a:xfrm>
            <a:off x="2268538" y="2075660"/>
            <a:ext cx="23435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integration to structure and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8" name="Rectangle 146"/>
          <p:cNvSpPr>
            <a:spLocks noChangeArrowheads="1"/>
          </p:cNvSpPr>
          <p:nvPr/>
        </p:nvSpPr>
        <p:spPr bwMode="auto">
          <a:xfrm>
            <a:off x="3208340" y="2304260"/>
            <a:ext cx="3847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EPS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9" name="Rectangle 147"/>
          <p:cNvSpPr>
            <a:spLocks noChangeArrowheads="1"/>
          </p:cNvSpPr>
          <p:nvPr/>
        </p:nvSpPr>
        <p:spPr bwMode="auto">
          <a:xfrm>
            <a:off x="4837115" y="1947863"/>
            <a:ext cx="88646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Structure,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0" name="Rectangle 148"/>
          <p:cNvSpPr>
            <a:spLocks noChangeArrowheads="1"/>
          </p:cNvSpPr>
          <p:nvPr/>
        </p:nvSpPr>
        <p:spPr bwMode="auto">
          <a:xfrm>
            <a:off x="4828529" y="2172876"/>
            <a:ext cx="9618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EPS, LEDs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1" name="Rectangle 149"/>
          <p:cNvSpPr>
            <a:spLocks noChangeArrowheads="1"/>
          </p:cNvSpPr>
          <p:nvPr/>
        </p:nvSpPr>
        <p:spPr bwMode="auto">
          <a:xfrm>
            <a:off x="6164232" y="2055022"/>
            <a:ext cx="79188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Oct-2017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154" name="Rectangle 152"/>
          <p:cNvSpPr>
            <a:spLocks noChangeArrowheads="1"/>
          </p:cNvSpPr>
          <p:nvPr/>
        </p:nvSpPr>
        <p:spPr bwMode="auto">
          <a:xfrm>
            <a:off x="7552266" y="2069372"/>
            <a:ext cx="8255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Feb-2018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6" name="Rectangle 154"/>
          <p:cNvSpPr>
            <a:spLocks noChangeArrowheads="1"/>
          </p:cNvSpPr>
          <p:nvPr/>
        </p:nvSpPr>
        <p:spPr bwMode="auto">
          <a:xfrm>
            <a:off x="634929" y="2810306"/>
            <a:ext cx="133772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PCB Outgas Test and Electrical Performance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7" name="Rectangle 155"/>
          <p:cNvSpPr>
            <a:spLocks noChangeArrowheads="1"/>
          </p:cNvSpPr>
          <p:nvPr/>
        </p:nvSpPr>
        <p:spPr bwMode="auto">
          <a:xfrm>
            <a:off x="2468565" y="2976563"/>
            <a:ext cx="201176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Place PCBs in vacuum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8" name="Rectangle 156"/>
          <p:cNvSpPr>
            <a:spLocks noChangeArrowheads="1"/>
          </p:cNvSpPr>
          <p:nvPr/>
        </p:nvSpPr>
        <p:spPr bwMode="auto">
          <a:xfrm>
            <a:off x="2306640" y="3203575"/>
            <a:ext cx="150682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chamber (IGPR),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9" name="Rectangle 157"/>
          <p:cNvSpPr>
            <a:spLocks noChangeArrowheads="1"/>
          </p:cNvSpPr>
          <p:nvPr/>
        </p:nvSpPr>
        <p:spPr bwMode="auto">
          <a:xfrm>
            <a:off x="3795715" y="3203575"/>
            <a:ext cx="80310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measure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0" name="Rectangle 158"/>
          <p:cNvSpPr>
            <a:spLocks noChangeArrowheads="1"/>
          </p:cNvSpPr>
          <p:nvPr/>
        </p:nvSpPr>
        <p:spPr bwMode="auto">
          <a:xfrm>
            <a:off x="2478090" y="3429000"/>
            <a:ext cx="192520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mass before and after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1" name="Rectangle 159"/>
          <p:cNvSpPr>
            <a:spLocks noChangeArrowheads="1"/>
          </p:cNvSpPr>
          <p:nvPr/>
        </p:nvSpPr>
        <p:spPr bwMode="auto">
          <a:xfrm>
            <a:off x="5064127" y="3198813"/>
            <a:ext cx="3847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EPS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2" name="Rectangle 160"/>
          <p:cNvSpPr>
            <a:spLocks noChangeArrowheads="1"/>
          </p:cNvSpPr>
          <p:nvPr/>
        </p:nvSpPr>
        <p:spPr bwMode="auto">
          <a:xfrm>
            <a:off x="6156606" y="3198813"/>
            <a:ext cx="80470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Jan-2018</a:t>
            </a:r>
            <a:endParaRPr lang="en-US" altLang="en-US" sz="1600">
              <a:solidFill>
                <a:srgbClr val="000000"/>
              </a:solidFill>
            </a:endParaRPr>
          </a:p>
        </p:txBody>
      </p:sp>
      <p:sp>
        <p:nvSpPr>
          <p:cNvPr id="165" name="Rectangle 163"/>
          <p:cNvSpPr>
            <a:spLocks noChangeArrowheads="1"/>
          </p:cNvSpPr>
          <p:nvPr/>
        </p:nvSpPr>
        <p:spPr bwMode="auto">
          <a:xfrm>
            <a:off x="7588790" y="3198813"/>
            <a:ext cx="87844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Feb-2018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7" name="Rectangle 165"/>
          <p:cNvSpPr>
            <a:spLocks noChangeArrowheads="1"/>
          </p:cNvSpPr>
          <p:nvPr/>
        </p:nvSpPr>
        <p:spPr bwMode="auto">
          <a:xfrm>
            <a:off x="749300" y="4271963"/>
            <a:ext cx="122950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Output Power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8" name="Rectangle 166"/>
          <p:cNvSpPr>
            <a:spLocks noChangeArrowheads="1"/>
          </p:cNvSpPr>
          <p:nvPr/>
        </p:nvSpPr>
        <p:spPr bwMode="auto">
          <a:xfrm>
            <a:off x="549277" y="4500563"/>
            <a:ext cx="156453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Consumption data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9" name="Rectangle 167"/>
          <p:cNvSpPr>
            <a:spLocks noChangeArrowheads="1"/>
          </p:cNvSpPr>
          <p:nvPr/>
        </p:nvSpPr>
        <p:spPr bwMode="auto">
          <a:xfrm>
            <a:off x="2278063" y="4168775"/>
            <a:ext cx="238847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Ensure power consumption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0" name="Rectangle 168"/>
          <p:cNvSpPr>
            <a:spLocks noChangeArrowheads="1"/>
          </p:cNvSpPr>
          <p:nvPr/>
        </p:nvSpPr>
        <p:spPr bwMode="auto">
          <a:xfrm>
            <a:off x="2449513" y="4394200"/>
            <a:ext cx="20229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data can be output and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1" name="Rectangle 169"/>
          <p:cNvSpPr>
            <a:spLocks noChangeArrowheads="1"/>
          </p:cNvSpPr>
          <p:nvPr/>
        </p:nvSpPr>
        <p:spPr bwMode="auto">
          <a:xfrm>
            <a:off x="3036890" y="4621213"/>
            <a:ext cx="76142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recorded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2" name="Rectangle 170"/>
          <p:cNvSpPr>
            <a:spLocks noChangeArrowheads="1"/>
          </p:cNvSpPr>
          <p:nvPr/>
        </p:nvSpPr>
        <p:spPr bwMode="auto">
          <a:xfrm>
            <a:off x="5149086" y="4364509"/>
            <a:ext cx="2148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All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3" name="Rectangle 171"/>
          <p:cNvSpPr>
            <a:spLocks noChangeArrowheads="1"/>
          </p:cNvSpPr>
          <p:nvPr/>
        </p:nvSpPr>
        <p:spPr bwMode="auto">
          <a:xfrm>
            <a:off x="6175033" y="4394200"/>
            <a:ext cx="79188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Oct-2017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6" name="Rectangle 174"/>
          <p:cNvSpPr>
            <a:spLocks noChangeArrowheads="1"/>
          </p:cNvSpPr>
          <p:nvPr/>
        </p:nvSpPr>
        <p:spPr bwMode="auto">
          <a:xfrm>
            <a:off x="7609629" y="4417283"/>
            <a:ext cx="83676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Dec-2017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9" name="Rectangle 177"/>
          <p:cNvSpPr>
            <a:spLocks noChangeArrowheads="1"/>
          </p:cNvSpPr>
          <p:nvPr/>
        </p:nvSpPr>
        <p:spPr bwMode="auto">
          <a:xfrm>
            <a:off x="711200" y="5378450"/>
            <a:ext cx="127278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Battery Curves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0" name="Rectangle 178"/>
          <p:cNvSpPr>
            <a:spLocks noChangeArrowheads="1"/>
          </p:cNvSpPr>
          <p:nvPr/>
        </p:nvSpPr>
        <p:spPr bwMode="auto">
          <a:xfrm>
            <a:off x="2533652" y="5162550"/>
            <a:ext cx="183062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Experimentally verify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1" name="Rectangle 179"/>
          <p:cNvSpPr>
            <a:spLocks noChangeArrowheads="1"/>
          </p:cNvSpPr>
          <p:nvPr/>
        </p:nvSpPr>
        <p:spPr bwMode="auto">
          <a:xfrm>
            <a:off x="2552700" y="5387975"/>
            <a:ext cx="113332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battery cycle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2" name="Rectangle 180"/>
          <p:cNvSpPr>
            <a:spLocks noChangeArrowheads="1"/>
          </p:cNvSpPr>
          <p:nvPr/>
        </p:nvSpPr>
        <p:spPr bwMode="auto">
          <a:xfrm>
            <a:off x="3671890" y="5387975"/>
            <a:ext cx="67326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curves, 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3" name="Rectangle 181"/>
          <p:cNvSpPr>
            <a:spLocks noChangeArrowheads="1"/>
          </p:cNvSpPr>
          <p:nvPr/>
        </p:nvSpPr>
        <p:spPr bwMode="auto">
          <a:xfrm>
            <a:off x="2439988" y="5616575"/>
            <a:ext cx="147957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charge/discharge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4" name="Rectangle 182"/>
          <p:cNvSpPr>
            <a:spLocks noChangeArrowheads="1"/>
          </p:cNvSpPr>
          <p:nvPr/>
        </p:nvSpPr>
        <p:spPr bwMode="auto">
          <a:xfrm>
            <a:off x="3948113" y="5616575"/>
            <a:ext cx="42800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rates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5" name="Rectangle 183"/>
          <p:cNvSpPr>
            <a:spLocks noChangeArrowheads="1"/>
          </p:cNvSpPr>
          <p:nvPr/>
        </p:nvSpPr>
        <p:spPr bwMode="auto">
          <a:xfrm>
            <a:off x="5064127" y="5373688"/>
            <a:ext cx="38472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EPS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6" name="Rectangle 184"/>
          <p:cNvSpPr>
            <a:spLocks noChangeArrowheads="1"/>
          </p:cNvSpPr>
          <p:nvPr/>
        </p:nvSpPr>
        <p:spPr bwMode="auto">
          <a:xfrm>
            <a:off x="6196017" y="5373688"/>
            <a:ext cx="74539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Jan-2018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88" name="Rectangle 186"/>
          <p:cNvSpPr>
            <a:spLocks noChangeArrowheads="1"/>
          </p:cNvSpPr>
          <p:nvPr/>
        </p:nvSpPr>
        <p:spPr bwMode="auto">
          <a:xfrm>
            <a:off x="7615240" y="5373688"/>
            <a:ext cx="8255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>
                <a:solidFill>
                  <a:srgbClr val="000000"/>
                </a:solidFill>
              </a:rPr>
              <a:t>Feb-2018</a:t>
            </a:r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150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– ACDS / Telemetry</a:t>
            </a:r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40545"/>
              </p:ext>
            </p:extLst>
          </p:nvPr>
        </p:nvGraphicFramePr>
        <p:xfrm>
          <a:off x="448469" y="1218157"/>
          <a:ext cx="8229599" cy="41624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80605">
                  <a:extLst>
                    <a:ext uri="{9D8B030D-6E8A-4147-A177-3AD203B41FA5}">
                      <a16:colId xmlns:a16="http://schemas.microsoft.com/office/drawing/2014/main" val="1629538713"/>
                    </a:ext>
                  </a:extLst>
                </a:gridCol>
                <a:gridCol w="2959915">
                  <a:extLst>
                    <a:ext uri="{9D8B030D-6E8A-4147-A177-3AD203B41FA5}">
                      <a16:colId xmlns:a16="http://schemas.microsoft.com/office/drawing/2014/main" val="276128742"/>
                    </a:ext>
                  </a:extLst>
                </a:gridCol>
                <a:gridCol w="1440415">
                  <a:extLst>
                    <a:ext uri="{9D8B030D-6E8A-4147-A177-3AD203B41FA5}">
                      <a16:colId xmlns:a16="http://schemas.microsoft.com/office/drawing/2014/main" val="1222891729"/>
                    </a:ext>
                  </a:extLst>
                </a:gridCol>
                <a:gridCol w="1059944">
                  <a:extLst>
                    <a:ext uri="{9D8B030D-6E8A-4147-A177-3AD203B41FA5}">
                      <a16:colId xmlns:a16="http://schemas.microsoft.com/office/drawing/2014/main" val="142979408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698750981"/>
                    </a:ext>
                  </a:extLst>
                </a:gridCol>
              </a:tblGrid>
              <a:tr h="553851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Involved</a:t>
                      </a:r>
                      <a:r>
                        <a:rPr lang="en-US" sz="1600" baseline="0"/>
                        <a:t> Subsystems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Start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End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257479"/>
                  </a:ext>
                </a:extLst>
              </a:tr>
              <a:tr h="787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Hysteresis Rod/Magnet Test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Experimentally verify decay rates of tumbling in Helmholtz coil 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Hysteresis</a:t>
                      </a:r>
                      <a:r>
                        <a:rPr lang="en-US" sz="1600" baseline="0"/>
                        <a:t> material, Permanent magnets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Oct-2017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Nov-2017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77229"/>
                  </a:ext>
                </a:extLst>
              </a:tr>
              <a:tr h="787052"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Solar Cell Attitude Determination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Verify solar cells can identify pointing direction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>
                          <a:effectLst/>
                        </a:rPr>
                        <a:t>EPS, TS-7600, Solar Array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Feb-2018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>
                          <a:effectLst/>
                        </a:rPr>
                        <a:t>Feb-2018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072521"/>
                  </a:ext>
                </a:extLst>
              </a:tr>
              <a:tr h="7087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Calibration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Ensure</a:t>
                      </a:r>
                      <a:r>
                        <a:rPr lang="en-US" sz="1600" u="none" strike="noStrike" baseline="0">
                          <a:effectLst/>
                        </a:rPr>
                        <a:t> measurement systems correlate with data sheets (magnetometer, gyroscope, thermocouples)</a:t>
                      </a:r>
                      <a:endParaRPr lang="en-US" sz="16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TS-7600,</a:t>
                      </a:r>
                      <a:r>
                        <a:rPr lang="en-US" sz="1600" baseline="0"/>
                        <a:t> Telemetry sensors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Oct-2017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Nov-2017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7517640"/>
                  </a:ext>
                </a:extLst>
              </a:tr>
              <a:tr h="7087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Telemetry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>
                          <a:effectLst/>
                        </a:rPr>
                        <a:t>Use OBC to collect analog data through ADC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Jan-2018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Mar-2018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963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7866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Electrical – Communications / CDH</a:t>
            </a:r>
          </a:p>
        </p:txBody>
      </p:sp>
      <p:graphicFrame>
        <p:nvGraphicFramePr>
          <p:cNvPr id="9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049922"/>
              </p:ext>
            </p:extLst>
          </p:nvPr>
        </p:nvGraphicFramePr>
        <p:xfrm>
          <a:off x="439738" y="969964"/>
          <a:ext cx="8229599" cy="482674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2269">
                  <a:extLst>
                    <a:ext uri="{9D8B030D-6E8A-4147-A177-3AD203B41FA5}">
                      <a16:colId xmlns:a16="http://schemas.microsoft.com/office/drawing/2014/main" val="1629538713"/>
                    </a:ext>
                  </a:extLst>
                </a:gridCol>
                <a:gridCol w="3323162">
                  <a:extLst>
                    <a:ext uri="{9D8B030D-6E8A-4147-A177-3AD203B41FA5}">
                      <a16:colId xmlns:a16="http://schemas.microsoft.com/office/drawing/2014/main" val="276128742"/>
                    </a:ext>
                  </a:extLst>
                </a:gridCol>
                <a:gridCol w="1441938">
                  <a:extLst>
                    <a:ext uri="{9D8B030D-6E8A-4147-A177-3AD203B41FA5}">
                      <a16:colId xmlns:a16="http://schemas.microsoft.com/office/drawing/2014/main" val="1222891729"/>
                    </a:ext>
                  </a:extLst>
                </a:gridCol>
                <a:gridCol w="984739">
                  <a:extLst>
                    <a:ext uri="{9D8B030D-6E8A-4147-A177-3AD203B41FA5}">
                      <a16:colId xmlns:a16="http://schemas.microsoft.com/office/drawing/2014/main" val="1429794086"/>
                    </a:ext>
                  </a:extLst>
                </a:gridCol>
                <a:gridCol w="1037491">
                  <a:extLst>
                    <a:ext uri="{9D8B030D-6E8A-4147-A177-3AD203B41FA5}">
                      <a16:colId xmlns:a16="http://schemas.microsoft.com/office/drawing/2014/main" val="698750981"/>
                    </a:ext>
                  </a:extLst>
                </a:gridCol>
              </a:tblGrid>
              <a:tr h="643175"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Involved</a:t>
                      </a:r>
                      <a:r>
                        <a:rPr lang="en-US" sz="1600" baseline="0"/>
                        <a:t> Subsystems</a:t>
                      </a:r>
                      <a:endParaRPr 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Start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End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257479"/>
                  </a:ext>
                </a:extLst>
              </a:tr>
              <a:tr h="81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Antenna Release Mechanism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Verify burn wires</a:t>
                      </a:r>
                      <a:r>
                        <a:rPr lang="en-US" sz="1400" u="none" strike="noStrike" baseline="0">
                          <a:effectLst/>
                        </a:rPr>
                        <a:t> capable of releasing antenna array upon deployment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effectLst/>
                        </a:rPr>
                        <a:t>TS-7600, Antenna array, Structure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Oct-</a:t>
                      </a:r>
                      <a:r>
                        <a:rPr lang="en-US" sz="1400" baseline="0"/>
                        <a:t>2017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Dec-2017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072521"/>
                  </a:ext>
                </a:extLst>
              </a:tr>
              <a:tr h="810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Dummy Load Testing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Simulate sending of telemetry</a:t>
                      </a:r>
                      <a:r>
                        <a:rPr lang="en-US" sz="1400" u="none" strike="noStrike" baseline="0">
                          <a:effectLst/>
                        </a:rPr>
                        <a:t> via transceiver without broadcasting of signal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Transceiver, Dummy antenna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Oct-</a:t>
                      </a:r>
                      <a:r>
                        <a:rPr lang="en-US" sz="1400" baseline="0"/>
                        <a:t>2017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Nov-2017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205942"/>
                  </a:ext>
                </a:extLst>
              </a:tr>
              <a:tr h="5742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File Transfers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Package, transmit data to and from communication board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effectLst/>
                        </a:rPr>
                        <a:t>TS-7600,</a:t>
                      </a:r>
                      <a:r>
                        <a:rPr lang="en-US" sz="1400" u="none" strike="noStrike" baseline="0">
                          <a:effectLst/>
                        </a:rPr>
                        <a:t> </a:t>
                      </a:r>
                      <a:r>
                        <a:rPr lang="en-US" sz="1400" u="none" strike="noStrike" baseline="0" err="1">
                          <a:effectLst/>
                        </a:rPr>
                        <a:t>Comms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Nov-</a:t>
                      </a:r>
                      <a:r>
                        <a:rPr lang="en-US" sz="1400" baseline="0"/>
                        <a:t>2017</a:t>
                      </a:r>
                      <a:endParaRPr lang="en-US" sz="140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Dec-2017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2517785"/>
                  </a:ext>
                </a:extLst>
              </a:tr>
              <a:tr h="641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Real-Time Clock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Gather data at given time intervals to validate reliability of RTC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TS-7600, Spectrometer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Oct-2017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Nov-2017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9358538"/>
                  </a:ext>
                </a:extLst>
              </a:tr>
              <a:tr h="4834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Watchdog Timer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Ensure that the Watchdog Timer will reset the computer after a malfunction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TS-7600, 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Nov-2017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Dec-2017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535144"/>
                  </a:ext>
                </a:extLst>
              </a:tr>
              <a:tr h="4834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Operating Modes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 Cycle</a:t>
                      </a:r>
                      <a:r>
                        <a:rPr lang="en-US" sz="1400" u="none" strike="noStrike" baseline="0">
                          <a:effectLst/>
                        </a:rPr>
                        <a:t> </a:t>
                      </a:r>
                      <a:r>
                        <a:rPr lang="en-US" sz="1400" u="none" strike="noStrike">
                          <a:effectLst/>
                        </a:rPr>
                        <a:t>through operating modes and ensure</a:t>
                      </a:r>
                      <a:r>
                        <a:rPr lang="en-US" sz="1400" u="none" strike="noStrike" baseline="0">
                          <a:effectLst/>
                        </a:rPr>
                        <a:t> subsystems are capable of communicating with and being controlled by the CDH board</a:t>
                      </a:r>
                      <a:endParaRPr lang="en-US" sz="1400" u="none" strike="noStrike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Jan-2018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Feb-2018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81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5602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LEDSAT</a:t>
            </a:r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51873"/>
              </p:ext>
            </p:extLst>
          </p:nvPr>
        </p:nvGraphicFramePr>
        <p:xfrm>
          <a:off x="457201" y="969966"/>
          <a:ext cx="8229600" cy="48621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2269">
                  <a:extLst>
                    <a:ext uri="{9D8B030D-6E8A-4147-A177-3AD203B41FA5}">
                      <a16:colId xmlns:a16="http://schemas.microsoft.com/office/drawing/2014/main" val="1629538713"/>
                    </a:ext>
                  </a:extLst>
                </a:gridCol>
                <a:gridCol w="3098251">
                  <a:extLst>
                    <a:ext uri="{9D8B030D-6E8A-4147-A177-3AD203B41FA5}">
                      <a16:colId xmlns:a16="http://schemas.microsoft.com/office/drawing/2014/main" val="276128742"/>
                    </a:ext>
                  </a:extLst>
                </a:gridCol>
                <a:gridCol w="1440416">
                  <a:extLst>
                    <a:ext uri="{9D8B030D-6E8A-4147-A177-3AD203B41FA5}">
                      <a16:colId xmlns:a16="http://schemas.microsoft.com/office/drawing/2014/main" val="1222891729"/>
                    </a:ext>
                  </a:extLst>
                </a:gridCol>
                <a:gridCol w="1023859">
                  <a:extLst>
                    <a:ext uri="{9D8B030D-6E8A-4147-A177-3AD203B41FA5}">
                      <a16:colId xmlns:a16="http://schemas.microsoft.com/office/drawing/2014/main" val="1429794086"/>
                    </a:ext>
                  </a:extLst>
                </a:gridCol>
                <a:gridCol w="1224805">
                  <a:extLst>
                    <a:ext uri="{9D8B030D-6E8A-4147-A177-3AD203B41FA5}">
                      <a16:colId xmlns:a16="http://schemas.microsoft.com/office/drawing/2014/main" val="698750981"/>
                    </a:ext>
                  </a:extLst>
                </a:gridCol>
              </a:tblGrid>
              <a:tr h="493847"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Involved</a:t>
                      </a:r>
                      <a:r>
                        <a:rPr lang="en-US" sz="1400" baseline="0"/>
                        <a:t> Subsystems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Start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/>
                        <a:t>End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257479"/>
                  </a:ext>
                </a:extLst>
              </a:tr>
              <a:tr h="697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Wavelength Testing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Ensure LED wavelength can be measured using double-blind test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effectLst/>
                        </a:rPr>
                        <a:t>Arduino, LED Array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Oct-2017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Nov-2017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072521"/>
                  </a:ext>
                </a:extLst>
              </a:tr>
              <a:tr h="697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Mode A Preliminary Testing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Use Arduino to alternate between LEDs on each panel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effectLst/>
                        </a:rPr>
                        <a:t>Arduino, LED Array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Oct-2017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Oct-2017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205942"/>
                  </a:ext>
                </a:extLst>
              </a:tr>
              <a:tr h="6191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Mode B Preliminary Testing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Use Arduino to transmit Morse code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effectLst/>
                        </a:rPr>
                        <a:t>Arduino, LED Array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Oct-2017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Oct-2017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2517785"/>
                  </a:ext>
                </a:extLst>
              </a:tr>
              <a:tr h="5750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Mode A Testing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Alternate LEDs between panels and wavelength using TS-7600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none" strike="noStrike">
                          <a:effectLst/>
                        </a:rPr>
                        <a:t>TS-7600, LED Array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Nov-2017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Dec-2017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3963484"/>
                  </a:ext>
                </a:extLst>
              </a:tr>
              <a:tr h="5750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Mode B Testing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Use TS-7600 to transmit Morse code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>
                          <a:effectLst/>
                        </a:rPr>
                        <a:t>TS-7600, LED Array</a:t>
                      </a:r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Nov-2017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Dec-2017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493162"/>
                  </a:ext>
                </a:extLst>
              </a:tr>
              <a:tr h="5750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PCB Testing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Basic functionality after PCB mounting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LED Array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Nov-2017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Dec-2017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3923283"/>
                  </a:ext>
                </a:extLst>
              </a:tr>
              <a:tr h="5750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LED Power Draw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Ensure power consumption is within expected values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LED Array, EPS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Oct-2017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Oct-2017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578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5266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Spectrometer</a:t>
            </a:r>
          </a:p>
        </p:txBody>
      </p:sp>
      <p:graphicFrame>
        <p:nvGraphicFramePr>
          <p:cNvPr id="95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81082"/>
              </p:ext>
            </p:extLst>
          </p:nvPr>
        </p:nvGraphicFramePr>
        <p:xfrm>
          <a:off x="365760" y="969264"/>
          <a:ext cx="8382426" cy="50276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68046">
                  <a:extLst>
                    <a:ext uri="{9D8B030D-6E8A-4147-A177-3AD203B41FA5}">
                      <a16:colId xmlns:a16="http://schemas.microsoft.com/office/drawing/2014/main" val="1629538713"/>
                    </a:ext>
                  </a:extLst>
                </a:gridCol>
                <a:gridCol w="2710271">
                  <a:extLst>
                    <a:ext uri="{9D8B030D-6E8A-4147-A177-3AD203B41FA5}">
                      <a16:colId xmlns:a16="http://schemas.microsoft.com/office/drawing/2014/main" val="276128742"/>
                    </a:ext>
                  </a:extLst>
                </a:gridCol>
                <a:gridCol w="1732887">
                  <a:extLst>
                    <a:ext uri="{9D8B030D-6E8A-4147-A177-3AD203B41FA5}">
                      <a16:colId xmlns:a16="http://schemas.microsoft.com/office/drawing/2014/main" val="1222891729"/>
                    </a:ext>
                  </a:extLst>
                </a:gridCol>
                <a:gridCol w="897535">
                  <a:extLst>
                    <a:ext uri="{9D8B030D-6E8A-4147-A177-3AD203B41FA5}">
                      <a16:colId xmlns:a16="http://schemas.microsoft.com/office/drawing/2014/main" val="1429794086"/>
                    </a:ext>
                  </a:extLst>
                </a:gridCol>
                <a:gridCol w="1073687">
                  <a:extLst>
                    <a:ext uri="{9D8B030D-6E8A-4147-A177-3AD203B41FA5}">
                      <a16:colId xmlns:a16="http://schemas.microsoft.com/office/drawing/2014/main" val="698750981"/>
                    </a:ext>
                  </a:extLst>
                </a:gridCol>
              </a:tblGrid>
              <a:tr h="492973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Involved</a:t>
                      </a:r>
                      <a:r>
                        <a:rPr lang="en-US" sz="1300" baseline="0"/>
                        <a:t> Subsystems</a:t>
                      </a:r>
                      <a:endParaRPr 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Start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End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257479"/>
                  </a:ext>
                </a:extLst>
              </a:tr>
              <a:tr h="610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Calibration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Ensure spectra when taken matches experimentally verified data. Calibrate light sensor criteria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Spectrometer and Optics, TS-7600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Oct-2017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u="none" strike="noStrike">
                          <a:effectLst/>
                        </a:rPr>
                        <a:t>Dec-2017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072521"/>
                  </a:ext>
                </a:extLst>
              </a:tr>
              <a:tr h="641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Take Spectra &amp; Reconstruct Data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Take spectra and able to recreate the ADU spectra from raw spectrometer data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Spectrometer and Optics, TS-7600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Oct-2017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Dec-2017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5205942"/>
                  </a:ext>
                </a:extLst>
              </a:tr>
              <a:tr h="565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Repeatability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Determine typical variance in spectra under constant conditions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Spectrometer and Optics, TS-7600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Dec-2017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Jan-2018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12517785"/>
                  </a:ext>
                </a:extLst>
              </a:tr>
              <a:tr h="6417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Specular Illumination Lobe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Determine angular lobe for each sample initially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err="1"/>
                        <a:t>Bédard's</a:t>
                      </a:r>
                      <a:r>
                        <a:rPr lang="en-US" sz="1300"/>
                        <a:t> Goniometer experimental</a:t>
                      </a:r>
                      <a:r>
                        <a:rPr lang="en-US" sz="1300" baseline="0"/>
                        <a:t> set-up</a:t>
                      </a:r>
                      <a:endParaRPr lang="en-US" sz="1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Nov-2017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Dec-2018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53963484"/>
                  </a:ext>
                </a:extLst>
              </a:tr>
              <a:tr h="410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Model SED of Lamp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Construct a before and after irradiation SED of a QTH10B bulb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“”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Oct-2017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Oct-2017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3835711"/>
                  </a:ext>
                </a:extLst>
              </a:tr>
              <a:tr h="8107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Spectral Collection Parameters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Determine optimal integration time - large enough to differentiate from noise,</a:t>
                      </a:r>
                      <a:r>
                        <a:rPr lang="en-US" sz="1300" u="none" strike="noStrike" baseline="0">
                          <a:effectLst/>
                        </a:rPr>
                        <a:t> </a:t>
                      </a:r>
                      <a:r>
                        <a:rPr lang="en-US" sz="1300" u="none" strike="noStrike">
                          <a:effectLst/>
                        </a:rPr>
                        <a:t>small enough to not saturate detector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Spectrometer and Optics, TS-7600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Oct-2017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Nov-2017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4122542"/>
                  </a:ext>
                </a:extLst>
              </a:tr>
              <a:tr h="8107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Build and Integrate Baffles and Iris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Create a point source. Will also need to collect this light source as the "true representation" of our light in the optical system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Nov-2017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Dec-2018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73583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75397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7218</Words>
  <Application>Microsoft Office PowerPoint</Application>
  <PresentationFormat>On-screen Show (4:3)</PresentationFormat>
  <Paragraphs>2506</Paragraphs>
  <Slides>154</Slides>
  <Notes>22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55" baseType="lpstr">
      <vt:lpstr>Default Design</vt:lpstr>
      <vt:lpstr>Canadian Satellite Design Challenge CSDC-4 Critical Design Review</vt:lpstr>
      <vt:lpstr>Presentation Outline</vt:lpstr>
      <vt:lpstr>Mission Overview</vt:lpstr>
      <vt:lpstr>Mission Summary</vt:lpstr>
      <vt:lpstr>Spacecraft Summary</vt:lpstr>
      <vt:lpstr>Mission Ground Track and Ground Station Access (1/2)</vt:lpstr>
      <vt:lpstr>Mission Ground Track and Ground Station Access (2/2)</vt:lpstr>
      <vt:lpstr>Changes to Payload 1 Since PDR – Original Design</vt:lpstr>
      <vt:lpstr>Changes to Payload 1 Since PDR – Updated Design</vt:lpstr>
      <vt:lpstr>Spacecraft Overview</vt:lpstr>
      <vt:lpstr>System Level Configuration Trade Selection </vt:lpstr>
      <vt:lpstr>System Level Configuration Trade Selection</vt:lpstr>
      <vt:lpstr>System Level Configuration Trade Selection</vt:lpstr>
      <vt:lpstr>System Level Configuration Trade Selection</vt:lpstr>
      <vt:lpstr>System Level Configuration Trade Selection</vt:lpstr>
      <vt:lpstr>System Level Configuration Trade Selection</vt:lpstr>
      <vt:lpstr>System Level Configuration Trade Selection</vt:lpstr>
      <vt:lpstr>System Level Configuration Trade Selection</vt:lpstr>
      <vt:lpstr>System Level Configuration Trade Selection</vt:lpstr>
      <vt:lpstr>System Level Configuration Trade Selection</vt:lpstr>
      <vt:lpstr>System Level Configuration Trade Selection</vt:lpstr>
      <vt:lpstr>System Level Configuration Trade Selection</vt:lpstr>
      <vt:lpstr>Physical Layout</vt:lpstr>
      <vt:lpstr>Payloads</vt:lpstr>
      <vt:lpstr>Payload #1: Material Degradation in Space</vt:lpstr>
      <vt:lpstr>Payload #1: Material Degradation in Space (cont.)</vt:lpstr>
      <vt:lpstr>Payload #1: Physical Characteristics</vt:lpstr>
      <vt:lpstr>Payload #1: Performance Characteristics</vt:lpstr>
      <vt:lpstr>Payload #2 – Satellite Identification via VLC (LEDSAT)</vt:lpstr>
      <vt:lpstr>Payload #2 – LEDSAT (cont.)</vt:lpstr>
      <vt:lpstr>Payload #2 - LEDSAT:  Characteristics</vt:lpstr>
      <vt:lpstr>Payload #2 - LEDSAT:  Characteristics</vt:lpstr>
      <vt:lpstr>References</vt:lpstr>
      <vt:lpstr>Spacecraft Structure</vt:lpstr>
      <vt:lpstr>Spacecraft Structural Drawings</vt:lpstr>
      <vt:lpstr>Structural</vt:lpstr>
      <vt:lpstr>Structural</vt:lpstr>
      <vt:lpstr>Structural – Frame Material</vt:lpstr>
      <vt:lpstr>Structural – Spacecraft Static Analysis</vt:lpstr>
      <vt:lpstr>Structural – Spacecraft Static Analysis (cont.)</vt:lpstr>
      <vt:lpstr>Structural – Safety Factor</vt:lpstr>
      <vt:lpstr>Structural – Normal Modes Analysis</vt:lpstr>
      <vt:lpstr>Structural</vt:lpstr>
      <vt:lpstr>Structural – Normal Modes Analysis (cont.)</vt:lpstr>
      <vt:lpstr>Structural – Launch Vibration Study</vt:lpstr>
      <vt:lpstr>Structural – Launch Vibration Study (cont.)</vt:lpstr>
      <vt:lpstr>Structural – Launch Vibration Study (cont.)</vt:lpstr>
      <vt:lpstr>Mass Budget</vt:lpstr>
      <vt:lpstr>Thermal Analysis</vt:lpstr>
      <vt:lpstr>Thermal Analysis</vt:lpstr>
      <vt:lpstr>Thermal Analysis: Set-Up</vt:lpstr>
      <vt:lpstr>Thermal Analysis: Set-Up (Cont.)</vt:lpstr>
      <vt:lpstr>Thermal Analysis: Case Study</vt:lpstr>
      <vt:lpstr>Thermal Analysis: Steady-State Payload 1 Mode</vt:lpstr>
      <vt:lpstr>Thermal Analysis: Steady-State Hot Case</vt:lpstr>
      <vt:lpstr>Thermal Analysis: Steady-State Cold Case</vt:lpstr>
      <vt:lpstr>Thermal Analysis: Temperature Margins</vt:lpstr>
      <vt:lpstr>Power Sub-system</vt:lpstr>
      <vt:lpstr>Power Sub-system: Block Diagram</vt:lpstr>
      <vt:lpstr>Power Sub-system: Block Diagram</vt:lpstr>
      <vt:lpstr>Power Sub-system: Power Generation</vt:lpstr>
      <vt:lpstr>Power Sub-system: Power Budget</vt:lpstr>
      <vt:lpstr>Attitude &amp; Orbit Determination &amp; Control (AODC)</vt:lpstr>
      <vt:lpstr>ADCS Papers</vt:lpstr>
      <vt:lpstr>ADCS Overview</vt:lpstr>
      <vt:lpstr>ADCS Overview</vt:lpstr>
      <vt:lpstr>Modelling Tools</vt:lpstr>
      <vt:lpstr>ADCS Control System</vt:lpstr>
      <vt:lpstr>Attitude Sensor #1</vt:lpstr>
      <vt:lpstr>Attitude Sensor #2</vt:lpstr>
      <vt:lpstr>Attitude Sensor #3</vt:lpstr>
      <vt:lpstr>Attitude Determination Truth Table</vt:lpstr>
      <vt:lpstr>Attitude Actuators</vt:lpstr>
      <vt:lpstr>Attitude Actuators</vt:lpstr>
      <vt:lpstr>Communications Systems</vt:lpstr>
      <vt:lpstr>Communications System – Summary </vt:lpstr>
      <vt:lpstr>Communications System: Satellite Hardware</vt:lpstr>
      <vt:lpstr>Communications System: Base Station Hardware</vt:lpstr>
      <vt:lpstr>Communications: Link Budgets</vt:lpstr>
      <vt:lpstr>Communications: Data Sources – Deployment Mode </vt:lpstr>
      <vt:lpstr>Communications: Data Sources – Default Mode </vt:lpstr>
      <vt:lpstr>Communications: Data Sources – Communication Mode </vt:lpstr>
      <vt:lpstr>Communications: Data Sources – Payload 1 Mode </vt:lpstr>
      <vt:lpstr>Communications: Data Sources – Payload 2 Mode </vt:lpstr>
      <vt:lpstr>Communications Throughput Budget</vt:lpstr>
      <vt:lpstr>Command and Data Handling (C&amp;DH) Sub-system</vt:lpstr>
      <vt:lpstr>Papers</vt:lpstr>
      <vt:lpstr>C&amp;DH Architecture</vt:lpstr>
      <vt:lpstr>Programming Language: Selection Process</vt:lpstr>
      <vt:lpstr>Software Architecture</vt:lpstr>
      <vt:lpstr>Uplinked Commands</vt:lpstr>
      <vt:lpstr>Onboard Computer (TS-7600)</vt:lpstr>
      <vt:lpstr>Assembly, Integration, and Test (AI&amp;T)</vt:lpstr>
      <vt:lpstr>Mechanical</vt:lpstr>
      <vt:lpstr>Electrical - Power</vt:lpstr>
      <vt:lpstr>Electrical – ACDS / Telemetry</vt:lpstr>
      <vt:lpstr>Electrical – Communications / CDH</vt:lpstr>
      <vt:lpstr>LEDSAT</vt:lpstr>
      <vt:lpstr>Spectrometer</vt:lpstr>
      <vt:lpstr>Initialization Sequence</vt:lpstr>
      <vt:lpstr>Programme Management</vt:lpstr>
      <vt:lpstr>Program Schedule</vt:lpstr>
      <vt:lpstr>Program Budget - Hardware</vt:lpstr>
      <vt:lpstr>Program Budget – Other Costs</vt:lpstr>
      <vt:lpstr>Program Budget – Project Income</vt:lpstr>
      <vt:lpstr>Project Risk Management</vt:lpstr>
      <vt:lpstr>Payload Risk Management Analysis at PDR</vt:lpstr>
      <vt:lpstr>Updated Payload Risk Management Analysis</vt:lpstr>
      <vt:lpstr>Mitigation of Payload Error</vt:lpstr>
      <vt:lpstr>Concept of Operations (CONOPS)</vt:lpstr>
      <vt:lpstr>Concept of Operations: Overview</vt:lpstr>
      <vt:lpstr>Concept of Operations: LEOP and Default Mode</vt:lpstr>
      <vt:lpstr>Concept of Operations: Payload 1</vt:lpstr>
      <vt:lpstr>Concept of Operations: Payload 1</vt:lpstr>
      <vt:lpstr>Concept of Operations: Payload 2</vt:lpstr>
      <vt:lpstr>Concept of Operations: Payload 2</vt:lpstr>
      <vt:lpstr>Concept of Operations: Payload 2A</vt:lpstr>
      <vt:lpstr>Concept of Operations: Payload 2B</vt:lpstr>
      <vt:lpstr>Concept of Operations: Nominal Timeline</vt:lpstr>
      <vt:lpstr>Concept of Operations: Nominal Timeline</vt:lpstr>
      <vt:lpstr>Payload #1: Sources of Error</vt:lpstr>
      <vt:lpstr>Concept of Operations: Payload Anomalies</vt:lpstr>
      <vt:lpstr>Concept of Operations: Payload Anomalies (cont.)</vt:lpstr>
      <vt:lpstr>Concept of Operations: CDH Anomalies</vt:lpstr>
      <vt:lpstr>Concept of Operations: CDH Anomalies</vt:lpstr>
      <vt:lpstr>Educational Outreach</vt:lpstr>
      <vt:lpstr>Science Quest (SQ) – March 2017</vt:lpstr>
      <vt:lpstr>Science Rendezvous (Kingston) – May 2017</vt:lpstr>
      <vt:lpstr>Other Outreach</vt:lpstr>
      <vt:lpstr>Summary</vt:lpstr>
      <vt:lpstr>Summary – Accomplishments</vt:lpstr>
      <vt:lpstr>Summary – Accomplishments (cont.)</vt:lpstr>
      <vt:lpstr>Summary – Next Steps and Required Assistance</vt:lpstr>
      <vt:lpstr>Summary – Next Steps and Required Assistance</vt:lpstr>
      <vt:lpstr>Supplementary Information</vt:lpstr>
      <vt:lpstr>Testing Objectives and Outcomes @ CDR</vt:lpstr>
      <vt:lpstr>Payload 1 Background and Theory</vt:lpstr>
      <vt:lpstr>Space Environment Material Degradation Experiments</vt:lpstr>
      <vt:lpstr>Data Collection in Ground-Based Experiments</vt:lpstr>
      <vt:lpstr>Bi-directional Reflectance Distribution Function (BRDF)</vt:lpstr>
      <vt:lpstr>Bi-directional Reflectance Distribution Function (BRDF)</vt:lpstr>
      <vt:lpstr>Payload 1 Instrumentation and Design</vt:lpstr>
      <vt:lpstr>CMOS Spectrometer (Avantes Ava-Spec Mini) [P3]</vt:lpstr>
      <vt:lpstr>Quartz Tungsten Halogen Lamp (Thorlabs QTH10B) [P6]</vt:lpstr>
      <vt:lpstr>Optical System Design</vt:lpstr>
      <vt:lpstr>Payload 2 Background and Theory</vt:lpstr>
      <vt:lpstr>Payload 2: Inverse-Square Law</vt:lpstr>
      <vt:lpstr>Payload 2: LED Magnitude</vt:lpstr>
      <vt:lpstr>Payload 2: Luminous Efficacy of Radiation</vt:lpstr>
      <vt:lpstr>Payload 2: Trade Study</vt:lpstr>
      <vt:lpstr>Payload 2: LED Selection</vt:lpstr>
      <vt:lpstr>Payload 2: LED Beam Pattern</vt:lpstr>
      <vt:lpstr>Payload 2: STK Simulations</vt:lpstr>
      <vt:lpstr>Payload 2: Contact Times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Canadian Satellite Design Challenge CSDC-4 Critical Design Review</dc:title>
  <dc:creator>Bryan</dc:creator>
  <cp:lastModifiedBy>Bryan</cp:lastModifiedBy>
  <cp:revision>6</cp:revision>
  <dcterms:modified xsi:type="dcterms:W3CDTF">2019-09-12T00:16:45Z</dcterms:modified>
</cp:coreProperties>
</file>